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y="5143500" cx="9144000"/>
  <p:notesSz cx="6858000" cy="9144000"/>
  <p:embeddedFontLst>
    <p:embeddedFont>
      <p:font typeface="Raleway"/>
      <p:regular r:id="rId81"/>
      <p:bold r:id="rId82"/>
      <p:italic r:id="rId83"/>
      <p:boldItalic r:id="rId84"/>
    </p:embeddedFont>
    <p:embeddedFont>
      <p:font typeface="Kulim Park"/>
      <p:regular r:id="rId85"/>
      <p:bold r:id="rId86"/>
      <p:italic r:id="rId87"/>
      <p:boldItalic r:id="rId88"/>
    </p:embeddedFont>
    <p:embeddedFont>
      <p:font typeface="Livvic Medium"/>
      <p:regular r:id="rId89"/>
      <p:bold r:id="rId90"/>
      <p:italic r:id="rId91"/>
      <p:boldItalic r:id="rId92"/>
    </p:embeddedFont>
    <p:embeddedFont>
      <p:font typeface="Raleway Black"/>
      <p:bold r:id="rId93"/>
      <p:boldItalic r:id="rId94"/>
    </p:embeddedFont>
    <p:embeddedFont>
      <p:font typeface="Raleway ExtraBold"/>
      <p:bold r:id="rId95"/>
      <p:boldItalic r:id="rId96"/>
    </p:embeddedFont>
    <p:embeddedFont>
      <p:font typeface="Roboto"/>
      <p:regular r:id="rId97"/>
      <p:bold r:id="rId98"/>
      <p:italic r:id="rId99"/>
      <p:boldItalic r:id="rId100"/>
    </p:embeddedFont>
    <p:embeddedFont>
      <p:font typeface="Open Sans SemiBold"/>
      <p:regular r:id="rId101"/>
      <p:bold r:id="rId102"/>
      <p:italic r:id="rId103"/>
      <p:boldItalic r:id="rId104"/>
    </p:embeddedFont>
    <p:embeddedFont>
      <p:font typeface="Livvic"/>
      <p:regular r:id="rId105"/>
      <p:bold r:id="rId106"/>
      <p:italic r:id="rId107"/>
      <p:boldItalic r:id="rId108"/>
    </p:embeddedFont>
    <p:embeddedFont>
      <p:font typeface="Merriweather"/>
      <p:regular r:id="rId109"/>
      <p:bold r:id="rId110"/>
      <p:italic r:id="rId111"/>
      <p:boldItalic r:id="rId112"/>
    </p:embeddedFont>
    <p:embeddedFont>
      <p:font typeface="Kulim Park SemiBold"/>
      <p:regular r:id="rId113"/>
      <p:bold r:id="rId114"/>
      <p:italic r:id="rId115"/>
      <p:boldItalic r:id="rId116"/>
    </p:embeddedFont>
    <p:embeddedFont>
      <p:font typeface="Livvic SemiBold"/>
      <p:regular r:id="rId117"/>
      <p:bold r:id="rId118"/>
      <p:italic r:id="rId119"/>
      <p:boldItalic r:id="rId120"/>
    </p:embeddedFont>
    <p:embeddedFont>
      <p:font typeface="Open Sans"/>
      <p:regular r:id="rId121"/>
      <p:bold r:id="rId122"/>
      <p:italic r:id="rId123"/>
      <p:boldItalic r:id="rId1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F51AC9-963B-4372-B14B-39B3078D18DE}">
  <a:tblStyle styleId="{33F51AC9-963B-4372-B14B-39B3078D18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Livvic-italic.fntdata"/><Relationship Id="rId106" Type="http://schemas.openxmlformats.org/officeDocument/2006/relationships/font" Target="fonts/Livvic-bold.fntdata"/><Relationship Id="rId105" Type="http://schemas.openxmlformats.org/officeDocument/2006/relationships/font" Target="fonts/Livvic-regular.fntdata"/><Relationship Id="rId104" Type="http://schemas.openxmlformats.org/officeDocument/2006/relationships/font" Target="fonts/OpenSansSemiBold-boldItalic.fntdata"/><Relationship Id="rId109" Type="http://schemas.openxmlformats.org/officeDocument/2006/relationships/font" Target="fonts/Merriweather-regular.fntdata"/><Relationship Id="rId108" Type="http://schemas.openxmlformats.org/officeDocument/2006/relationships/font" Target="fonts/Livvic-bold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OpenSansSemiBold-italic.fntdata"/><Relationship Id="rId102" Type="http://schemas.openxmlformats.org/officeDocument/2006/relationships/font" Target="fonts/OpenSansSemiBold-bold.fntdata"/><Relationship Id="rId101" Type="http://schemas.openxmlformats.org/officeDocument/2006/relationships/font" Target="fonts/OpenSansSemiBold-regular.fntdata"/><Relationship Id="rId100" Type="http://schemas.openxmlformats.org/officeDocument/2006/relationships/font" Target="fonts/Roboto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121" Type="http://schemas.openxmlformats.org/officeDocument/2006/relationships/font" Target="fonts/OpenSans-regular.fntdata"/><Relationship Id="rId25" Type="http://schemas.openxmlformats.org/officeDocument/2006/relationships/slide" Target="slides/slide18.xml"/><Relationship Id="rId120" Type="http://schemas.openxmlformats.org/officeDocument/2006/relationships/font" Target="fonts/LivvicSemiBol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24" Type="http://schemas.openxmlformats.org/officeDocument/2006/relationships/font" Target="fonts/OpenSans-boldItalic.fntdata"/><Relationship Id="rId123" Type="http://schemas.openxmlformats.org/officeDocument/2006/relationships/font" Target="fonts/OpenSans-italic.fntdata"/><Relationship Id="rId122" Type="http://schemas.openxmlformats.org/officeDocument/2006/relationships/font" Target="fonts/OpenSans-bold.fntdata"/><Relationship Id="rId95" Type="http://schemas.openxmlformats.org/officeDocument/2006/relationships/font" Target="fonts/RalewayExtraBold-bold.fntdata"/><Relationship Id="rId94" Type="http://schemas.openxmlformats.org/officeDocument/2006/relationships/font" Target="fonts/RalewayBlack-boldItalic.fntdata"/><Relationship Id="rId97" Type="http://schemas.openxmlformats.org/officeDocument/2006/relationships/font" Target="fonts/Roboto-regular.fntdata"/><Relationship Id="rId96" Type="http://schemas.openxmlformats.org/officeDocument/2006/relationships/font" Target="fonts/RalewayExtraBold-boldItalic.fntdata"/><Relationship Id="rId11" Type="http://schemas.openxmlformats.org/officeDocument/2006/relationships/slide" Target="slides/slide4.xml"/><Relationship Id="rId99" Type="http://schemas.openxmlformats.org/officeDocument/2006/relationships/font" Target="fonts/Roboto-italic.fntdata"/><Relationship Id="rId10" Type="http://schemas.openxmlformats.org/officeDocument/2006/relationships/slide" Target="slides/slide3.xml"/><Relationship Id="rId98" Type="http://schemas.openxmlformats.org/officeDocument/2006/relationships/font" Target="fonts/Robot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LivvicMedium-italic.fntdata"/><Relationship Id="rId90" Type="http://schemas.openxmlformats.org/officeDocument/2006/relationships/font" Target="fonts/LivvicMedium-bold.fntdata"/><Relationship Id="rId93" Type="http://schemas.openxmlformats.org/officeDocument/2006/relationships/font" Target="fonts/RalewayBlack-bold.fntdata"/><Relationship Id="rId92" Type="http://schemas.openxmlformats.org/officeDocument/2006/relationships/font" Target="fonts/LivvicMedium-boldItalic.fntdata"/><Relationship Id="rId118" Type="http://schemas.openxmlformats.org/officeDocument/2006/relationships/font" Target="fonts/LivvicSemiBold-bold.fntdata"/><Relationship Id="rId117" Type="http://schemas.openxmlformats.org/officeDocument/2006/relationships/font" Target="fonts/LivvicSemiBold-regular.fntdata"/><Relationship Id="rId116" Type="http://schemas.openxmlformats.org/officeDocument/2006/relationships/font" Target="fonts/KulimParkSemiBold-boldItalic.fntdata"/><Relationship Id="rId115" Type="http://schemas.openxmlformats.org/officeDocument/2006/relationships/font" Target="fonts/KulimParkSemiBold-italic.fntdata"/><Relationship Id="rId119" Type="http://schemas.openxmlformats.org/officeDocument/2006/relationships/font" Target="fonts/LivvicSemiBold-italic.fntdata"/><Relationship Id="rId15" Type="http://schemas.openxmlformats.org/officeDocument/2006/relationships/slide" Target="slides/slide8.xml"/><Relationship Id="rId110" Type="http://schemas.openxmlformats.org/officeDocument/2006/relationships/font" Target="fonts/Merriweather-bold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KulimParkSemiBold-bold.fntdata"/><Relationship Id="rId18" Type="http://schemas.openxmlformats.org/officeDocument/2006/relationships/slide" Target="slides/slide11.xml"/><Relationship Id="rId113" Type="http://schemas.openxmlformats.org/officeDocument/2006/relationships/font" Target="fonts/KulimParkSemiBold-regular.fntdata"/><Relationship Id="rId112" Type="http://schemas.openxmlformats.org/officeDocument/2006/relationships/font" Target="fonts/Merriweather-boldItalic.fntdata"/><Relationship Id="rId111" Type="http://schemas.openxmlformats.org/officeDocument/2006/relationships/font" Target="fonts/Merriweather-italic.fntdata"/><Relationship Id="rId84" Type="http://schemas.openxmlformats.org/officeDocument/2006/relationships/font" Target="fonts/Raleway-boldItalic.fntdata"/><Relationship Id="rId83" Type="http://schemas.openxmlformats.org/officeDocument/2006/relationships/font" Target="fonts/Raleway-italic.fntdata"/><Relationship Id="rId86" Type="http://schemas.openxmlformats.org/officeDocument/2006/relationships/font" Target="fonts/KulimPark-bold.fntdata"/><Relationship Id="rId85" Type="http://schemas.openxmlformats.org/officeDocument/2006/relationships/font" Target="fonts/KulimPark-regular.fntdata"/><Relationship Id="rId88" Type="http://schemas.openxmlformats.org/officeDocument/2006/relationships/font" Target="fonts/KulimPark-boldItalic.fntdata"/><Relationship Id="rId87" Type="http://schemas.openxmlformats.org/officeDocument/2006/relationships/font" Target="fonts/KulimPark-italic.fntdata"/><Relationship Id="rId89" Type="http://schemas.openxmlformats.org/officeDocument/2006/relationships/font" Target="fonts/LivvicMedium-regular.fntdata"/><Relationship Id="rId80" Type="http://schemas.openxmlformats.org/officeDocument/2006/relationships/slide" Target="slides/slide73.xml"/><Relationship Id="rId82" Type="http://schemas.openxmlformats.org/officeDocument/2006/relationships/font" Target="fonts/Raleway-bold.fntdata"/><Relationship Id="rId81" Type="http://schemas.openxmlformats.org/officeDocument/2006/relationships/font" Target="fonts/Raleway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05f0a98b8_1_48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805f0a98b8_1_48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05f0a98b8_1_2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805f0a98b8_1_2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805f0a98b8_1_2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805f0a98b8_1_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bias I am focusing on and why it is relevant and important and enough details to follow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805f0a98b8_1_2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805f0a98b8_1_2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 receives disparate exposure based on position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805f0a98b8_1_2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805f0a98b8_1_2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05f0a98b8_1_2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05f0a98b8_1_2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b0f4076b7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b0f4076b7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805f0a98b8_1_2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805f0a98b8_1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805f0a98b8_1_2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805f0a98b8_1_2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05f0a98b8_1_2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05f0a98b8_1_2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805f0a98b8_1_2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805f0a98b8_1_2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05f0a98b8_1_2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805f0a98b8_1_2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805f0a98b8_1_2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805f0a98b8_1_2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805f0a98b8_1_2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805f0a98b8_1_2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805f0a98b8_1_3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805f0a98b8_1_3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805f0a98b8_1_3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805f0a98b8_1_3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805f0a98b8_1_3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805f0a98b8_1_3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805f0a98b8_1_3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805f0a98b8_1_3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805f0a98b8_1_3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805f0a98b8_1_3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805f0a98b8_1_3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805f0a98b8_1_3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805f0a98b8_1_3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805f0a98b8_1_3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805f0a98b8_1_3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805f0a98b8_1_3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805f0a98b8_1_2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805f0a98b8_1_2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b0f4076b70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b0f4076b70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b0f4076b70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1b0f4076b70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805f0a98b8_1_3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805f0a98b8_1_3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805f0a98b8_1_3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805f0a98b8_1_3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805f0a98b8_1_4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805f0a98b8_1_4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805f0a98b8_1_3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805f0a98b8_1_3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805f0a98b8_1_3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805f0a98b8_1_3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805f0a98b8_1_3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805f0a98b8_1_3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805f0a98b8_1_3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805f0a98b8_1_3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805f0a98b8_1_3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805f0a98b8_1_3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05f0a98b8_1_2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05f0a98b8_1_2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805f0a98b8_1_3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1805f0a98b8_1_3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805f0a98b8_1_3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805f0a98b8_1_3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805f0a98b8_1_3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805f0a98b8_1_3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805f0a98b8_1_3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1805f0a98b8_1_3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805f0a98b8_1_3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805f0a98b8_1_3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1805f0a98b8_1_3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1805f0a98b8_1_3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805f0a98b8_1_3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1805f0a98b8_1_3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805f0a98b8_1_3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805f0a98b8_1_3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1805f0a98b8_1_3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1805f0a98b8_1_3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805f0a98b8_1_3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805f0a98b8_1_3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805f0a98b8_1_2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805f0a98b8_1_2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805f0a98b8_1_3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1805f0a98b8_1_3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1805f0a98b8_1_3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1805f0a98b8_1_3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805f0a98b8_1_3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805f0a98b8_1_3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1805f0a98b8_1_3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1805f0a98b8_1_3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1805f0a98b8_1_3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1805f0a98b8_1_3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1805f0a98b8_1_3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1805f0a98b8_1_3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1805f0a98b8_1_3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1805f0a98b8_1_3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1805f0a98b8_1_3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1805f0a98b8_1_3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1805f0a98b8_1_3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1805f0a98b8_1_3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805f0a98b8_1_3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805f0a98b8_1_3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b0f4076b70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b0f4076b70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1805f0a98b8_1_3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1805f0a98b8_1_3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805f0a98b8_1_3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805f0a98b8_1_3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1805f0a98b8_1_4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1805f0a98b8_1_4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1805f0a98b8_1_4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1805f0a98b8_1_4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1805f0a98b8_1_4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1805f0a98b8_1_4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805f0a98b8_1_4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1805f0a98b8_1_4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805f0a98b8_1_4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1805f0a98b8_1_4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1805f0a98b8_1_4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1805f0a98b8_1_4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1805f0a98b8_1_4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1805f0a98b8_1_4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1805f0a98b8_1_4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1805f0a98b8_1_4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05f0a98b8_1_2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805f0a98b8_1_2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relevance or utility is not the only issue regarding IAS. fairness is an ongoing concern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805f0a98b8_1_4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1805f0a98b8_1_4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1b0f4076b7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" name="Google Shape;1973;g1b0f4076b7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1805f0a98b8_1_4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1805f0a98b8_1_4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1805f0a98b8_1_2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1805f0a98b8_1_2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05f0a98b8_1_5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05f0a98b8_1_5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b0f4076b7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b0f4076b7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Blu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086100" y="2457450"/>
            <a:ext cx="2976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rmAutofit/>
          </a:bodyPr>
          <a:lstStyle>
            <a:lvl1pPr indent="-3111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  <a:defRPr sz="1300" cap="none"/>
            </a:lvl1pPr>
            <a:lvl2pPr indent="-27305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indent="-27305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indent="-27305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indent="-27305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indent="-27305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indent="-27305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indent="-27305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indent="-27305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3190875" y="781050"/>
            <a:ext cx="27621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rmAutofit/>
          </a:bodyPr>
          <a:lstStyle>
            <a:lvl1pPr indent="-393700" lvl="0" marL="457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sz="2600"/>
            </a:lvl1pPr>
            <a:lvl2pPr indent="-27305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indent="-27305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indent="-27305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indent="-27305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indent="-27305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indent="-27305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indent="-27305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indent="-27305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rm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 showMasterSp="0">
  <p:cSld name="Blank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isestate-B-2color.png" id="55" name="Google Shape;55;p14"/>
          <p:cNvPicPr preferRelativeResize="0"/>
          <p:nvPr/>
        </p:nvPicPr>
        <p:blipFill rotWithShape="1">
          <a:blip r:embed="rId3">
            <a:alphaModFix/>
          </a:blip>
          <a:srcRect b="5594" l="0" r="0" t="5603"/>
          <a:stretch/>
        </p:blipFill>
        <p:spPr>
          <a:xfrm>
            <a:off x="8420100" y="4586287"/>
            <a:ext cx="714375" cy="54915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rm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Me" showMasterSp="0">
  <p:cSld name="About Me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>
            <p:ph idx="2" type="pic"/>
          </p:nvPr>
        </p:nvSpPr>
        <p:spPr>
          <a:xfrm>
            <a:off x="809985" y="845856"/>
            <a:ext cx="17025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" name="Google Shape;59;p15"/>
          <p:cNvCxnSpPr/>
          <p:nvPr/>
        </p:nvCxnSpPr>
        <p:spPr>
          <a:xfrm rot="10800000">
            <a:off x="3450590" y="463588"/>
            <a:ext cx="0" cy="4216200"/>
          </a:xfrm>
          <a:prstGeom prst="straightConnector1">
            <a:avLst/>
          </a:prstGeom>
          <a:noFill/>
          <a:ln cap="flat" cmpd="sng" w="63500">
            <a:solidFill>
              <a:srgbClr val="002EA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118080" y="874232"/>
            <a:ext cx="4288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24100" spcFirstLastPara="1" rIns="24100" wrap="square" tIns="24100">
            <a:norm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200"/>
              </a:buClr>
              <a:buSzPts val="1900"/>
              <a:buFont typeface="Arial"/>
              <a:buChar char="●"/>
              <a:defRPr b="1" sz="1900" cap="none">
                <a:solidFill>
                  <a:srgbClr val="D84200"/>
                </a:solidFill>
              </a:defRPr>
            </a:lvl1pPr>
            <a:lvl2pPr indent="-27305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indent="-27305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indent="-27305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indent="-27305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indent="-27305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indent="-27305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indent="-27305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indent="-27305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3" type="body"/>
          </p:nvPr>
        </p:nvSpPr>
        <p:spPr>
          <a:xfrm>
            <a:off x="4118080" y="1629572"/>
            <a:ext cx="42888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24100" spcFirstLastPara="1" rIns="24100" wrap="square" tIns="24100">
            <a:normAutofit/>
          </a:bodyPr>
          <a:lstStyle>
            <a:lvl1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542"/>
              </a:buClr>
              <a:buSzPts val="1700"/>
              <a:buFont typeface="Arial"/>
              <a:buChar char="●"/>
              <a:defRPr sz="1700" cap="none">
                <a:solidFill>
                  <a:srgbClr val="3C4542"/>
                </a:solidFill>
              </a:defRPr>
            </a:lvl1pPr>
            <a:lvl2pPr indent="-27305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indent="-27305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indent="-27305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indent="-27305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indent="-27305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indent="-27305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indent="-27305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indent="-27305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4" type="body"/>
          </p:nvPr>
        </p:nvSpPr>
        <p:spPr>
          <a:xfrm>
            <a:off x="539509" y="2760667"/>
            <a:ext cx="22437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rm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1600"/>
              <a:buFont typeface="Arial"/>
              <a:buChar char="●"/>
              <a:defRPr b="1" sz="1600">
                <a:solidFill>
                  <a:srgbClr val="002EA3"/>
                </a:solidFill>
              </a:defRPr>
            </a:lvl1pPr>
            <a:lvl2pPr indent="-27305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indent="-27305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indent="-27305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indent="-27305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indent="-27305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indent="-27305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indent="-27305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indent="-27305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/>
        </p:txBody>
      </p:sp>
      <p:pic>
        <p:nvPicPr>
          <p:cNvPr descr="boisestate-B-2color.png" id="63" name="Google Shape;63;p15"/>
          <p:cNvPicPr preferRelativeResize="0"/>
          <p:nvPr/>
        </p:nvPicPr>
        <p:blipFill rotWithShape="1">
          <a:blip r:embed="rId2">
            <a:alphaModFix/>
          </a:blip>
          <a:srcRect b="5594" l="0" r="0" t="5603"/>
          <a:stretch/>
        </p:blipFill>
        <p:spPr>
          <a:xfrm>
            <a:off x="8420100" y="4586287"/>
            <a:ext cx="714375" cy="54915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rm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Blue 1">
  <p:cSld name="TITLE_AND_BODY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086100" y="2457450"/>
            <a:ext cx="2976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rmAutofit/>
          </a:bodyPr>
          <a:lstStyle>
            <a:lvl1pPr indent="-3111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  <a:defRPr sz="1300" cap="none"/>
            </a:lvl1pPr>
            <a:lvl2pPr indent="-27305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indent="-27305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indent="-27305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indent="-27305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indent="-27305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indent="-27305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indent="-27305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indent="-27305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2" type="body"/>
          </p:nvPr>
        </p:nvSpPr>
        <p:spPr>
          <a:xfrm>
            <a:off x="3190875" y="781050"/>
            <a:ext cx="27621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rmAutofit/>
          </a:bodyPr>
          <a:lstStyle>
            <a:lvl1pPr indent="-393700" lvl="0" marL="457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sz="2600"/>
            </a:lvl1pPr>
            <a:lvl2pPr indent="-27305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indent="-27305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indent="-27305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indent="-27305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indent="-27305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indent="-27305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indent="-27305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indent="-27305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rm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Blue 2">
  <p:cSld name="TITLE_AND_BODY_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086100" y="2457450"/>
            <a:ext cx="2976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rmAutofit/>
          </a:bodyPr>
          <a:lstStyle>
            <a:lvl1pPr indent="-3111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  <a:defRPr sz="1300" cap="none"/>
            </a:lvl1pPr>
            <a:lvl2pPr indent="-27305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indent="-27305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indent="-27305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indent="-27305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indent="-27305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indent="-27305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indent="-27305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indent="-27305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3190875" y="781050"/>
            <a:ext cx="27621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rmAutofit/>
          </a:bodyPr>
          <a:lstStyle>
            <a:lvl1pPr indent="-393700" lvl="0" marL="457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Char char="●"/>
              <a:defRPr sz="2600"/>
            </a:lvl1pPr>
            <a:lvl2pPr indent="-27305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2pPr>
            <a:lvl3pPr indent="-27305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3pPr>
            <a:lvl4pPr indent="-27305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4pPr>
            <a:lvl5pPr indent="-27305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5pPr>
            <a:lvl6pPr indent="-27305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6pPr>
            <a:lvl7pPr indent="-27305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●"/>
              <a:defRPr/>
            </a:lvl7pPr>
            <a:lvl8pPr indent="-27305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○"/>
              <a:defRPr/>
            </a:lvl8pPr>
            <a:lvl9pPr indent="-27305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rm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Blue" type="tx">
  <p:cSld name="TITLE_AND_BOD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086100" y="2457450"/>
            <a:ext cx="29766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  <a:defRPr sz="1300" cap="none"/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2" type="body"/>
          </p:nvPr>
        </p:nvSpPr>
        <p:spPr>
          <a:xfrm>
            <a:off x="3190875" y="781050"/>
            <a:ext cx="27621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sz="2600"/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Orange" showMasterSp="0">
  <p:cSld name="Title &amp; Subtitle Oran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2286000" y="-11680"/>
            <a:ext cx="4572000" cy="4324500"/>
          </a:xfrm>
          <a:prstGeom prst="rect">
            <a:avLst/>
          </a:prstGeom>
          <a:solidFill>
            <a:srgbClr val="D84200">
              <a:alpha val="902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</a:pPr>
            <a:r>
              <a:t/>
            </a:r>
            <a:endParaRPr b="0" i="1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isestate-primarylogo-1color-whiteoutlineblue-rgb.png"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6163" y="3371850"/>
            <a:ext cx="1976437" cy="56168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3190875" y="781050"/>
            <a:ext cx="27621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 sz="2600"/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2" type="body"/>
          </p:nvPr>
        </p:nvSpPr>
        <p:spPr>
          <a:xfrm>
            <a:off x="3086100" y="2457450"/>
            <a:ext cx="2976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  <a:defRPr sz="1300" cap="none"/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White" showMasterSp="0">
  <p:cSld name="Title &amp; Subtitle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2286106" y="-7187"/>
            <a:ext cx="4571700" cy="4324500"/>
          </a:xfrm>
          <a:prstGeom prst="rect">
            <a:avLst/>
          </a:prstGeom>
          <a:solidFill>
            <a:srgbClr val="FFFFFF">
              <a:alpha val="902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</a:pPr>
            <a:r>
              <a:t/>
            </a:r>
            <a:endParaRPr b="0" i="1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isestate-primarylogo-2color.png" id="91" name="Google Shape;9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5296" y="3372915"/>
            <a:ext cx="1978171" cy="5999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/>
          <p:nvPr/>
        </p:nvSpPr>
        <p:spPr>
          <a:xfrm>
            <a:off x="3190875" y="781050"/>
            <a:ext cx="27621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rPr>
              <a:t>CLICK TO ADD HEADING</a:t>
            </a:r>
            <a:endParaRPr sz="500"/>
          </a:p>
        </p:txBody>
      </p:sp>
      <p:sp>
        <p:nvSpPr>
          <p:cNvPr id="93" name="Google Shape;93;p21"/>
          <p:cNvSpPr txBox="1"/>
          <p:nvPr/>
        </p:nvSpPr>
        <p:spPr>
          <a:xfrm>
            <a:off x="3086100" y="2457450"/>
            <a:ext cx="2976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42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D84200"/>
                </a:solidFill>
                <a:latin typeface="Arial"/>
                <a:ea typeface="Arial"/>
                <a:cs typeface="Arial"/>
                <a:sym typeface="Arial"/>
              </a:rPr>
              <a:t>Title Subheading</a:t>
            </a:r>
            <a:endParaRPr sz="500"/>
          </a:p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 Blue" showMasterSp="0">
  <p:cSld name="Title - Top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1112567" y="192934"/>
            <a:ext cx="691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boisestate-B-2color.png" id="97" name="Google Shape;97;p22"/>
          <p:cNvPicPr preferRelativeResize="0"/>
          <p:nvPr/>
        </p:nvPicPr>
        <p:blipFill rotWithShape="1">
          <a:blip r:embed="rId3">
            <a:alphaModFix/>
          </a:blip>
          <a:srcRect b="5594" l="0" r="0" t="5603"/>
          <a:stretch/>
        </p:blipFill>
        <p:spPr>
          <a:xfrm>
            <a:off x="8420100" y="4586287"/>
            <a:ext cx="714375" cy="54915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/>
          <p:nvPr/>
        </p:nvSpPr>
        <p:spPr>
          <a:xfrm>
            <a:off x="800670" y="1015669"/>
            <a:ext cx="75426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542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3C4542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Quisque sagittis lorem id urna pretium, mattis feugiat erat finibus.</a:t>
            </a:r>
            <a:endParaRPr sz="500"/>
          </a:p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  Box &amp; Text Orange" showMasterSp="0">
  <p:cSld name="Photo with Caption  Box &amp; Text Orange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>
            <p:ph idx="2" type="pic"/>
          </p:nvPr>
        </p:nvSpPr>
        <p:spPr>
          <a:xfrm>
            <a:off x="-15215" y="-6457"/>
            <a:ext cx="3115200" cy="5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oisestate-B-orange-whiteoutline.png" id="102" name="Google Shape;102;p23"/>
          <p:cNvPicPr preferRelativeResize="0"/>
          <p:nvPr/>
        </p:nvPicPr>
        <p:blipFill rotWithShape="1">
          <a:blip r:embed="rId2">
            <a:alphaModFix/>
          </a:blip>
          <a:srcRect b="5682" l="0" r="0" t="5673"/>
          <a:stretch/>
        </p:blipFill>
        <p:spPr>
          <a:xfrm>
            <a:off x="-1588" y="4586288"/>
            <a:ext cx="714376" cy="5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/>
          <p:nvPr/>
        </p:nvSpPr>
        <p:spPr>
          <a:xfrm>
            <a:off x="2146884" y="3036589"/>
            <a:ext cx="4042800" cy="1543200"/>
          </a:xfrm>
          <a:prstGeom prst="rect">
            <a:avLst/>
          </a:prstGeom>
          <a:solidFill>
            <a:srgbClr val="D842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0" i="1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3570857" y="447973"/>
            <a:ext cx="40872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rPr>
              <a:t>PHOTO HEADING</a:t>
            </a:r>
            <a:endParaRPr sz="500"/>
          </a:p>
        </p:txBody>
      </p:sp>
      <p:sp>
        <p:nvSpPr>
          <p:cNvPr id="105" name="Google Shape;105;p23"/>
          <p:cNvSpPr txBox="1"/>
          <p:nvPr/>
        </p:nvSpPr>
        <p:spPr>
          <a:xfrm>
            <a:off x="3575620" y="863269"/>
            <a:ext cx="41967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542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3C4542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consectetur adipiscing elit. Quisque sagittis lorem id urna pretium, mattis feugiat erat finibus.</a:t>
            </a:r>
            <a:endParaRPr sz="500"/>
          </a:p>
        </p:txBody>
      </p:sp>
      <p:sp>
        <p:nvSpPr>
          <p:cNvPr id="106" name="Google Shape;106;p23"/>
          <p:cNvSpPr txBox="1"/>
          <p:nvPr/>
        </p:nvSpPr>
        <p:spPr>
          <a:xfrm>
            <a:off x="2357196" y="3216751"/>
            <a:ext cx="35493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0" i="1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  Box &amp; Text Blue" showMasterSp="0">
  <p:cSld name="Photo with Caption  Box &amp; Text Blue"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>
            <p:ph idx="2" type="pic"/>
          </p:nvPr>
        </p:nvSpPr>
        <p:spPr>
          <a:xfrm>
            <a:off x="6042685" y="-10425"/>
            <a:ext cx="3115200" cy="5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4"/>
          <p:cNvSpPr/>
          <p:nvPr/>
        </p:nvSpPr>
        <p:spPr>
          <a:xfrm>
            <a:off x="2819984" y="3011190"/>
            <a:ext cx="4042800" cy="1543200"/>
          </a:xfrm>
          <a:prstGeom prst="rect">
            <a:avLst/>
          </a:prstGeom>
          <a:solidFill>
            <a:srgbClr val="002EA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r>
              <a:t/>
            </a:r>
            <a:endParaRPr b="0" i="1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306957" y="447973"/>
            <a:ext cx="40872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2EA3"/>
              </a:buClr>
              <a:buSzPts val="2200"/>
              <a:buFont typeface="Arial"/>
              <a:buNone/>
              <a:defRPr b="1">
                <a:solidFill>
                  <a:srgbClr val="002EA3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3" type="body"/>
          </p:nvPr>
        </p:nvSpPr>
        <p:spPr>
          <a:xfrm>
            <a:off x="311720" y="863269"/>
            <a:ext cx="4196700" cy="1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542"/>
              </a:buClr>
              <a:buSzPts val="1700"/>
              <a:buFont typeface="Arial"/>
              <a:buNone/>
              <a:defRPr sz="1700" cap="none">
                <a:solidFill>
                  <a:srgbClr val="3C4542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4" type="body"/>
          </p:nvPr>
        </p:nvSpPr>
        <p:spPr>
          <a:xfrm>
            <a:off x="3030296" y="3191351"/>
            <a:ext cx="35493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75" lIns="14275" spcFirstLastPara="1" rIns="14275" wrap="square" tIns="1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boisestate-B-orange-whiteoutline.png" id="114" name="Google Shape;114;p24"/>
          <p:cNvPicPr preferRelativeResize="0"/>
          <p:nvPr/>
        </p:nvPicPr>
        <p:blipFill rotWithShape="1">
          <a:blip r:embed="rId2">
            <a:alphaModFix/>
          </a:blip>
          <a:srcRect b="5682" l="0" r="0" t="5673"/>
          <a:stretch/>
        </p:blipFill>
        <p:spPr>
          <a:xfrm>
            <a:off x="8420100" y="4586288"/>
            <a:ext cx="714375" cy="5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range" showMasterSp="0">
  <p:cSld name="Quote Oran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isestate-B-blue-whiteoutline.png" id="117" name="Google Shape;117;p25"/>
          <p:cNvPicPr preferRelativeResize="0"/>
          <p:nvPr/>
        </p:nvPicPr>
        <p:blipFill rotWithShape="1">
          <a:blip r:embed="rId3">
            <a:alphaModFix/>
          </a:blip>
          <a:srcRect b="5563" l="0" r="0" t="5555"/>
          <a:stretch/>
        </p:blipFill>
        <p:spPr>
          <a:xfrm>
            <a:off x="8420100" y="4586287"/>
            <a:ext cx="714375" cy="5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/>
        </p:nvSpPr>
        <p:spPr>
          <a:xfrm>
            <a:off x="698115" y="1348104"/>
            <a:ext cx="77478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b="1" i="0" lang="en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“QUOTE”</a:t>
            </a:r>
            <a:endParaRPr sz="500"/>
          </a:p>
        </p:txBody>
      </p:sp>
      <p:sp>
        <p:nvSpPr>
          <p:cNvPr id="119" name="Google Shape;119;p25"/>
          <p:cNvSpPr txBox="1"/>
          <p:nvPr/>
        </p:nvSpPr>
        <p:spPr>
          <a:xfrm>
            <a:off x="4358181" y="3985374"/>
            <a:ext cx="427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Type</a:t>
            </a:r>
            <a:endParaRPr sz="500"/>
          </a:p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Blue" showMasterSp="0">
  <p:cSld name="Quote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idx="1" type="body"/>
          </p:nvPr>
        </p:nvSpPr>
        <p:spPr>
          <a:xfrm>
            <a:off x="698115" y="1348104"/>
            <a:ext cx="7747800" cy="8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b="1" sz="3500"/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2" type="body"/>
          </p:nvPr>
        </p:nvSpPr>
        <p:spPr>
          <a:xfrm>
            <a:off x="4358181" y="3985374"/>
            <a:ext cx="427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i="1" sz="1100" cap="none"/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boisestate-B-orange-whiteoutline.png" id="124" name="Google Shape;124;p26"/>
          <p:cNvPicPr preferRelativeResize="0"/>
          <p:nvPr/>
        </p:nvPicPr>
        <p:blipFill rotWithShape="1">
          <a:blip r:embed="rId3">
            <a:alphaModFix/>
          </a:blip>
          <a:srcRect b="5682" l="0" r="0" t="5673"/>
          <a:stretch/>
        </p:blipFill>
        <p:spPr>
          <a:xfrm>
            <a:off x="8420100" y="4586288"/>
            <a:ext cx="714375" cy="5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Me" showMasterSp="0">
  <p:cSld name="About Me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/>
          <p:nvPr>
            <p:ph idx="2" type="pic"/>
          </p:nvPr>
        </p:nvSpPr>
        <p:spPr>
          <a:xfrm>
            <a:off x="809985" y="845856"/>
            <a:ext cx="17025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8" name="Google Shape;128;p27"/>
          <p:cNvCxnSpPr/>
          <p:nvPr/>
        </p:nvCxnSpPr>
        <p:spPr>
          <a:xfrm rot="10800000">
            <a:off x="3450590" y="463588"/>
            <a:ext cx="0" cy="4216200"/>
          </a:xfrm>
          <a:prstGeom prst="straightConnector1">
            <a:avLst/>
          </a:prstGeom>
          <a:noFill/>
          <a:ln cap="flat" cmpd="sng" w="63500">
            <a:solidFill>
              <a:srgbClr val="002EA3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4118080" y="874232"/>
            <a:ext cx="4288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200"/>
              </a:buClr>
              <a:buSzPts val="1900"/>
              <a:buFont typeface="Arial"/>
              <a:buNone/>
              <a:defRPr b="1" sz="1900" cap="none">
                <a:solidFill>
                  <a:srgbClr val="D84200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3" type="body"/>
          </p:nvPr>
        </p:nvSpPr>
        <p:spPr>
          <a:xfrm>
            <a:off x="4118080" y="1629572"/>
            <a:ext cx="4288800" cy="25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542"/>
              </a:buClr>
              <a:buSzPts val="1700"/>
              <a:buFont typeface="Arial"/>
              <a:buNone/>
              <a:defRPr sz="1700" cap="none">
                <a:solidFill>
                  <a:srgbClr val="3C4542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4" type="body"/>
          </p:nvPr>
        </p:nvSpPr>
        <p:spPr>
          <a:xfrm>
            <a:off x="539509" y="2760667"/>
            <a:ext cx="22437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1600"/>
              <a:buFont typeface="Arial"/>
              <a:buNone/>
              <a:defRPr b="1" sz="1600">
                <a:solidFill>
                  <a:srgbClr val="002EA3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indent="-228600" lvl="5" marL="27432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indent="-228600" lvl="6" marL="32004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indent="-228600" lvl="7" marL="36576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indent="-228600" lvl="8" marL="411480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boisestate-B-2color.png" id="132" name="Google Shape;132;p27"/>
          <p:cNvPicPr preferRelativeResize="0"/>
          <p:nvPr/>
        </p:nvPicPr>
        <p:blipFill rotWithShape="1">
          <a:blip r:embed="rId2">
            <a:alphaModFix/>
          </a:blip>
          <a:srcRect b="5594" l="0" r="0" t="5603"/>
          <a:stretch/>
        </p:blipFill>
        <p:spPr>
          <a:xfrm>
            <a:off x="8420100" y="4586287"/>
            <a:ext cx="714375" cy="54915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 showMasterSp="0">
  <p:cSld name="Blank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isestate-B-2color.png" id="135" name="Google Shape;135;p28"/>
          <p:cNvPicPr preferRelativeResize="0"/>
          <p:nvPr/>
        </p:nvPicPr>
        <p:blipFill rotWithShape="1">
          <a:blip r:embed="rId3">
            <a:alphaModFix/>
          </a:blip>
          <a:srcRect b="5594" l="0" r="0" t="5603"/>
          <a:stretch/>
        </p:blipFill>
        <p:spPr>
          <a:xfrm>
            <a:off x="8420100" y="4586287"/>
            <a:ext cx="714375" cy="54915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" showMasterSp="0">
  <p:cSld name="Blank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isestate-B-orange-whiteoutline.png" id="138" name="Google Shape;138;p29"/>
          <p:cNvPicPr preferRelativeResize="0"/>
          <p:nvPr/>
        </p:nvPicPr>
        <p:blipFill rotWithShape="1">
          <a:blip r:embed="rId3">
            <a:alphaModFix/>
          </a:blip>
          <a:srcRect b="5682" l="0" r="0" t="5673"/>
          <a:stretch/>
        </p:blipFill>
        <p:spPr>
          <a:xfrm>
            <a:off x="8420100" y="4587301"/>
            <a:ext cx="714848" cy="54856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/>
          <p:nvPr>
            <p:ph idx="12" type="sldNum"/>
          </p:nvPr>
        </p:nvSpPr>
        <p:spPr>
          <a:xfrm>
            <a:off x="8028569" y="4728425"/>
            <a:ext cx="5115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ignature Mark Slide" showMasterSp="0">
  <p:cSld name="Blank Signature Mark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iseState-PrimaryMark-OrangeWhiteOutline-D64309.png" id="141" name="Google Shape;1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598" y="1293141"/>
            <a:ext cx="6792805" cy="217858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image" Target="../media/image4.jp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/>
        </p:nvSpPr>
        <p:spPr>
          <a:xfrm>
            <a:off x="2286000" y="-8640"/>
            <a:ext cx="4572000" cy="4324500"/>
          </a:xfrm>
          <a:prstGeom prst="rect">
            <a:avLst/>
          </a:prstGeom>
          <a:solidFill>
            <a:srgbClr val="002EA3">
              <a:alpha val="902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</a:pPr>
            <a:r>
              <a:t/>
            </a:r>
            <a:endParaRPr b="0" i="1" sz="1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iseState-PrimaryMark-OrangeWhiteOutline-D64309.png"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6163" y="3371850"/>
            <a:ext cx="1976437" cy="63388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>
            <p:ph type="title"/>
          </p:nvPr>
        </p:nvSpPr>
        <p:spPr>
          <a:xfrm>
            <a:off x="365760" y="1136226"/>
            <a:ext cx="41454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EA3"/>
              </a:buClr>
              <a:buSzPts val="1900"/>
              <a:buFont typeface="Arial"/>
              <a:buNone/>
              <a:defRPr b="1" i="0" sz="1900" u="none" cap="none" strike="noStrike">
                <a:solidFill>
                  <a:srgbClr val="002EA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1366910" y="264779"/>
            <a:ext cx="21429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3495040" y="3256882"/>
            <a:ext cx="11379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b="0" i="1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b="0" i="1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b="0" i="1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b="0" i="1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b="0" i="1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b="0" i="1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b="0" i="1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b="0" i="1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  <a:defRPr b="0" i="1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62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jp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6" Type="http://schemas.openxmlformats.org/officeDocument/2006/relationships/image" Target="../media/image5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jpg"/><Relationship Id="rId4" Type="http://schemas.openxmlformats.org/officeDocument/2006/relationships/image" Target="../media/image55.jpg"/><Relationship Id="rId5" Type="http://schemas.openxmlformats.org/officeDocument/2006/relationships/image" Target="../media/image63.jpg"/><Relationship Id="rId6" Type="http://schemas.openxmlformats.org/officeDocument/2006/relationships/image" Target="../media/image5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jpg"/><Relationship Id="rId4" Type="http://schemas.openxmlformats.org/officeDocument/2006/relationships/image" Target="../media/image5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40.png"/><Relationship Id="rId6" Type="http://schemas.openxmlformats.org/officeDocument/2006/relationships/image" Target="../media/image6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40.png"/><Relationship Id="rId6" Type="http://schemas.openxmlformats.org/officeDocument/2006/relationships/image" Target="../media/image67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jpg"/><Relationship Id="rId4" Type="http://schemas.openxmlformats.org/officeDocument/2006/relationships/image" Target="../media/image7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4.png"/><Relationship Id="rId4" Type="http://schemas.openxmlformats.org/officeDocument/2006/relationships/image" Target="../media/image68.png"/><Relationship Id="rId5" Type="http://schemas.openxmlformats.org/officeDocument/2006/relationships/image" Target="../media/image81.png"/><Relationship Id="rId6" Type="http://schemas.openxmlformats.org/officeDocument/2006/relationships/image" Target="../media/image7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Relationship Id="rId4" Type="http://schemas.openxmlformats.org/officeDocument/2006/relationships/image" Target="../media/image5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jpg"/><Relationship Id="rId4" Type="http://schemas.openxmlformats.org/officeDocument/2006/relationships/image" Target="../media/image5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jpg"/><Relationship Id="rId4" Type="http://schemas.openxmlformats.org/officeDocument/2006/relationships/image" Target="../media/image5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jpg"/><Relationship Id="rId4" Type="http://schemas.openxmlformats.org/officeDocument/2006/relationships/image" Target="../media/image5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61.png"/><Relationship Id="rId5" Type="http://schemas.openxmlformats.org/officeDocument/2006/relationships/image" Target="../media/image44.png"/><Relationship Id="rId6" Type="http://schemas.openxmlformats.org/officeDocument/2006/relationships/image" Target="../media/image26.png"/><Relationship Id="rId7" Type="http://schemas.openxmlformats.org/officeDocument/2006/relationships/image" Target="../media/image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jpg"/><Relationship Id="rId4" Type="http://schemas.openxmlformats.org/officeDocument/2006/relationships/image" Target="../media/image5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jpg"/><Relationship Id="rId4" Type="http://schemas.openxmlformats.org/officeDocument/2006/relationships/image" Target="../media/image5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jpg"/><Relationship Id="rId4" Type="http://schemas.openxmlformats.org/officeDocument/2006/relationships/image" Target="../media/image5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jpg"/><Relationship Id="rId4" Type="http://schemas.openxmlformats.org/officeDocument/2006/relationships/image" Target="../media/image5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jpg"/><Relationship Id="rId4" Type="http://schemas.openxmlformats.org/officeDocument/2006/relationships/image" Target="../media/image86.jpg"/><Relationship Id="rId5" Type="http://schemas.openxmlformats.org/officeDocument/2006/relationships/image" Target="../media/image75.jpg"/><Relationship Id="rId6" Type="http://schemas.openxmlformats.org/officeDocument/2006/relationships/image" Target="../media/image70.jpg"/><Relationship Id="rId7" Type="http://schemas.openxmlformats.org/officeDocument/2006/relationships/image" Target="../media/image7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3.png"/><Relationship Id="rId13" Type="http://schemas.openxmlformats.org/officeDocument/2006/relationships/image" Target="../media/image38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15" Type="http://schemas.openxmlformats.org/officeDocument/2006/relationships/image" Target="../media/image32.png"/><Relationship Id="rId1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39.jp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40.png"/><Relationship Id="rId6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9.png"/><Relationship Id="rId4" Type="http://schemas.openxmlformats.org/officeDocument/2006/relationships/image" Target="../media/image83.png"/><Relationship Id="rId5" Type="http://schemas.openxmlformats.org/officeDocument/2006/relationships/image" Target="../media/image92.png"/><Relationship Id="rId6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7.jp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8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3.jpg"/><Relationship Id="rId4" Type="http://schemas.openxmlformats.org/officeDocument/2006/relationships/image" Target="../media/image82.jpg"/><Relationship Id="rId5" Type="http://schemas.openxmlformats.org/officeDocument/2006/relationships/image" Target="../media/image10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5.png"/><Relationship Id="rId4" Type="http://schemas.openxmlformats.org/officeDocument/2006/relationships/image" Target="../media/image95.jpg"/><Relationship Id="rId9" Type="http://schemas.openxmlformats.org/officeDocument/2006/relationships/image" Target="../media/image91.jpg"/><Relationship Id="rId5" Type="http://schemas.openxmlformats.org/officeDocument/2006/relationships/image" Target="../media/image51.png"/><Relationship Id="rId6" Type="http://schemas.openxmlformats.org/officeDocument/2006/relationships/image" Target="../media/image96.jpg"/><Relationship Id="rId7" Type="http://schemas.openxmlformats.org/officeDocument/2006/relationships/image" Target="../media/image58.jpg"/><Relationship Id="rId8" Type="http://schemas.openxmlformats.org/officeDocument/2006/relationships/image" Target="../media/image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png"/><Relationship Id="rId4" Type="http://schemas.openxmlformats.org/officeDocument/2006/relationships/image" Target="../media/image91.jpg"/><Relationship Id="rId5" Type="http://schemas.openxmlformats.org/officeDocument/2006/relationships/image" Target="../media/image100.png"/><Relationship Id="rId6" Type="http://schemas.openxmlformats.org/officeDocument/2006/relationships/image" Target="../media/image9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4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40.png"/><Relationship Id="rId6" Type="http://schemas.openxmlformats.org/officeDocument/2006/relationships/image" Target="../media/image9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jpg"/><Relationship Id="rId4" Type="http://schemas.openxmlformats.org/officeDocument/2006/relationships/image" Target="../media/image82.jpg"/><Relationship Id="rId5" Type="http://schemas.openxmlformats.org/officeDocument/2006/relationships/image" Target="../media/image89.png"/><Relationship Id="rId6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iseState-PrimaryMark-OrangeWhiteOutline-D64309.png" id="147" name="Google Shape;1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6163" y="3371850"/>
            <a:ext cx="1976437" cy="633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 txBox="1"/>
          <p:nvPr>
            <p:ph idx="1" type="body"/>
          </p:nvPr>
        </p:nvSpPr>
        <p:spPr>
          <a:xfrm>
            <a:off x="3086100" y="2276625"/>
            <a:ext cx="29766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n"/>
              <a:t>Amifa Raj</a:t>
            </a:r>
            <a:br>
              <a:rPr lang="en"/>
            </a:br>
            <a:br>
              <a:rPr lang="en"/>
            </a:br>
            <a:r>
              <a:rPr lang="en"/>
              <a:t>Michael Ekstrand Ph.D. (Advisor)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n"/>
              <a:t>Sole Pera, Ph.D.</a:t>
            </a:r>
            <a:br>
              <a:rPr lang="en"/>
            </a:br>
            <a:r>
              <a:rPr lang="en"/>
              <a:t>Edoardo Serra, Ph.D.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lang="en"/>
              <a:t>Casey Kennington, PhD</a:t>
            </a:r>
            <a:endParaRPr/>
          </a:p>
        </p:txBody>
      </p:sp>
      <p:sp>
        <p:nvSpPr>
          <p:cNvPr id="149" name="Google Shape;149;p31"/>
          <p:cNvSpPr txBox="1"/>
          <p:nvPr>
            <p:ph idx="2" type="body"/>
          </p:nvPr>
        </p:nvSpPr>
        <p:spPr>
          <a:xfrm>
            <a:off x="2553825" y="781050"/>
            <a:ext cx="41148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100" lIns="24100" spcFirstLastPara="1" rIns="24100" wrap="square" tIns="241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"/>
              <a:t>Fairness in Ranking in Information Access Systems</a:t>
            </a:r>
            <a:endParaRPr sz="500"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8575" y="4460393"/>
            <a:ext cx="370200" cy="37214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1"/>
          <p:cNvSpPr txBox="1"/>
          <p:nvPr/>
        </p:nvSpPr>
        <p:spPr>
          <a:xfrm>
            <a:off x="7964375" y="4738138"/>
            <a:ext cx="113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C4587"/>
                </a:solidFill>
                <a:latin typeface="Kulim Park"/>
                <a:ea typeface="Kulim Park"/>
                <a:cs typeface="Kulim Park"/>
                <a:sym typeface="Kulim Park"/>
              </a:rPr>
              <a:t>Grant No. IIS 17-51278</a:t>
            </a:r>
            <a:endParaRPr sz="800">
              <a:solidFill>
                <a:srgbClr val="1C4587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pic>
        <p:nvPicPr>
          <p:cNvPr id="152" name="Google Shape;1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50" y="44933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7519767" y="4719200"/>
            <a:ext cx="286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4850" y="4577615"/>
            <a:ext cx="889536" cy="4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/>
        </p:nvSpPr>
        <p:spPr>
          <a:xfrm>
            <a:off x="442550" y="1392875"/>
            <a:ext cx="639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Bias</a:t>
            </a:r>
            <a:endParaRPr b="1" sz="30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337075" y="1910275"/>
            <a:ext cx="84699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ivvic"/>
              <a:buChar char="●"/>
            </a:pPr>
            <a:r>
              <a:rPr lang="en" sz="20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Difficult to define</a:t>
            </a:r>
            <a:endParaRPr sz="20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ivvic"/>
              <a:buChar char="●"/>
            </a:pPr>
            <a:r>
              <a:rPr lang="en" sz="20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Domain dependent</a:t>
            </a:r>
            <a:endParaRPr sz="20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ivvic"/>
              <a:buChar char="●"/>
            </a:pPr>
            <a:r>
              <a:rPr lang="en" sz="20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Systematic and unfair </a:t>
            </a:r>
            <a:r>
              <a:rPr lang="en" sz="2000">
                <a:solidFill>
                  <a:srgbClr val="351C75"/>
                </a:solidFill>
                <a:latin typeface="Livvic"/>
                <a:ea typeface="Livvic"/>
                <a:cs typeface="Livvic"/>
                <a:sym typeface="Livvic"/>
              </a:rPr>
              <a:t>discrimination</a:t>
            </a:r>
            <a:r>
              <a:rPr lang="en" sz="20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 against certain </a:t>
            </a:r>
            <a:r>
              <a:rPr lang="en" sz="2000">
                <a:solidFill>
                  <a:srgbClr val="D84200"/>
                </a:solidFill>
                <a:latin typeface="Livvic"/>
                <a:ea typeface="Livvic"/>
                <a:cs typeface="Livvic"/>
                <a:sym typeface="Livvic"/>
              </a:rPr>
              <a:t>individual</a:t>
            </a:r>
            <a:r>
              <a:rPr lang="en" sz="20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 or </a:t>
            </a:r>
            <a:r>
              <a:rPr lang="en" sz="2000">
                <a:solidFill>
                  <a:srgbClr val="D84200"/>
                </a:solidFill>
                <a:latin typeface="Livvic"/>
                <a:ea typeface="Livvic"/>
                <a:cs typeface="Livvic"/>
                <a:sym typeface="Livvic"/>
              </a:rPr>
              <a:t>group</a:t>
            </a:r>
            <a:r>
              <a:rPr lang="en" sz="20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 entities by denying opportunity and assigning unfair outcomes</a:t>
            </a:r>
            <a:endParaRPr sz="20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ivvic"/>
              <a:buChar char="●"/>
            </a:pPr>
            <a:r>
              <a:rPr lang="en" sz="20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Group (Sensitive Attributes) and Individual Fairness </a:t>
            </a:r>
            <a:endParaRPr sz="20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62" name="Google Shape;262;p40"/>
          <p:cNvSpPr/>
          <p:nvPr/>
        </p:nvSpPr>
        <p:spPr>
          <a:xfrm>
            <a:off x="139588" y="1224813"/>
            <a:ext cx="8864830" cy="2607287"/>
          </a:xfrm>
          <a:custGeom>
            <a:rect b="b" l="l" r="r" t="t"/>
            <a:pathLst>
              <a:path extrusionOk="0" h="25786" w="17617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007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0"/>
          <p:cNvSpPr txBox="1"/>
          <p:nvPr/>
        </p:nvSpPr>
        <p:spPr>
          <a:xfrm>
            <a:off x="0" y="4899100"/>
            <a:ext cx="8161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B. Friedman and H. Nissenbaum. Bias in computer systems. ACM Transactions on Information Systems (TOIS), 14(3):330–347, 1996</a:t>
            </a:r>
            <a:endParaRPr sz="900"/>
          </a:p>
        </p:txBody>
      </p:sp>
      <p:sp>
        <p:nvSpPr>
          <p:cNvPr id="264" name="Google Shape;264;p40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050" y="337725"/>
            <a:ext cx="3256126" cy="42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600" y="337725"/>
            <a:ext cx="3256126" cy="431686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434650" y="4611625"/>
            <a:ext cx="368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D405B"/>
                </a:solidFill>
                <a:latin typeface="Merriweather"/>
                <a:ea typeface="Merriweather"/>
                <a:cs typeface="Merriweather"/>
                <a:sym typeface="Merriweather"/>
              </a:rPr>
              <a:t>Biased </a:t>
            </a:r>
            <a:r>
              <a:rPr lang="en" sz="1600">
                <a:solidFill>
                  <a:srgbClr val="3D405B"/>
                </a:solidFill>
                <a:latin typeface="Merriweather"/>
                <a:ea typeface="Merriweather"/>
                <a:cs typeface="Merriweather"/>
                <a:sym typeface="Merriweather"/>
              </a:rPr>
              <a:t>Representation</a:t>
            </a:r>
            <a:endParaRPr sz="1600">
              <a:solidFill>
                <a:srgbClr val="3D405B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4750825" y="4611625"/>
            <a:ext cx="368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84200"/>
                </a:solidFill>
                <a:latin typeface="Merriweather"/>
                <a:ea typeface="Merriweather"/>
                <a:cs typeface="Merriweather"/>
                <a:sym typeface="Merriweather"/>
              </a:rPr>
              <a:t>Biased </a:t>
            </a:r>
            <a:r>
              <a:rPr b="1" lang="en" sz="1600">
                <a:solidFill>
                  <a:srgbClr val="D84200"/>
                </a:solidFill>
                <a:latin typeface="Merriweather"/>
                <a:ea typeface="Merriweather"/>
                <a:cs typeface="Merriweather"/>
                <a:sym typeface="Merriweather"/>
              </a:rPr>
              <a:t>Allocation/Distribution</a:t>
            </a:r>
            <a:endParaRPr b="1" sz="1600">
              <a:solidFill>
                <a:srgbClr val="D842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3" name="Google Shape;273;p41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2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6491816" y="1810819"/>
            <a:ext cx="507223" cy="48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6491819" y="3491881"/>
            <a:ext cx="507223" cy="489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42"/>
          <p:cNvCxnSpPr/>
          <p:nvPr/>
        </p:nvCxnSpPr>
        <p:spPr>
          <a:xfrm>
            <a:off x="7145565" y="1433523"/>
            <a:ext cx="4800" cy="2106300"/>
          </a:xfrm>
          <a:prstGeom prst="straightConnector1">
            <a:avLst/>
          </a:prstGeom>
          <a:noFill/>
          <a:ln cap="flat" cmpd="sng" w="38100">
            <a:solidFill>
              <a:srgbClr val="E07A5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1" name="Google Shape;281;p42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6491816" y="709738"/>
            <a:ext cx="507223" cy="48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6491816" y="1257132"/>
            <a:ext cx="507223" cy="48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6491816" y="2358223"/>
            <a:ext cx="507223" cy="51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6491816" y="2935337"/>
            <a:ext cx="507223" cy="49159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 txBox="1"/>
          <p:nvPr/>
        </p:nvSpPr>
        <p:spPr>
          <a:xfrm>
            <a:off x="7195129" y="709737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1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6" name="Google Shape;286;p42"/>
          <p:cNvSpPr txBox="1"/>
          <p:nvPr/>
        </p:nvSpPr>
        <p:spPr>
          <a:xfrm>
            <a:off x="7195129" y="1260283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2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7" name="Google Shape;287;p42"/>
          <p:cNvSpPr txBox="1"/>
          <p:nvPr/>
        </p:nvSpPr>
        <p:spPr>
          <a:xfrm>
            <a:off x="7195129" y="1773898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3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7195129" y="2342427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4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7195129" y="2910965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5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7195129" y="3479503"/>
            <a:ext cx="374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6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150" y="3164388"/>
            <a:ext cx="1690625" cy="13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2"/>
          <p:cNvSpPr txBox="1"/>
          <p:nvPr/>
        </p:nvSpPr>
        <p:spPr>
          <a:xfrm>
            <a:off x="1332600" y="1316538"/>
            <a:ext cx="1801500" cy="400200"/>
          </a:xfrm>
          <a:prstGeom prst="rect">
            <a:avLst/>
          </a:prstGeom>
          <a:solidFill>
            <a:srgbClr val="F4F1DE"/>
          </a:solidFill>
          <a:ln cap="flat" cmpd="sng" w="9525">
            <a:solidFill>
              <a:srgbClr val="1919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User Request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descr="Gears" id="293" name="Google Shape;29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4422" y="1163050"/>
            <a:ext cx="742964" cy="88509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4" name="Google Shape;294;p42"/>
          <p:cNvCxnSpPr>
            <a:stCxn id="291" idx="0"/>
            <a:endCxn id="292" idx="2"/>
          </p:cNvCxnSpPr>
          <p:nvPr/>
        </p:nvCxnSpPr>
        <p:spPr>
          <a:xfrm flipH="1" rot="10800000">
            <a:off x="2214462" y="1716888"/>
            <a:ext cx="18900" cy="1447500"/>
          </a:xfrm>
          <a:prstGeom prst="straightConnector1">
            <a:avLst/>
          </a:prstGeom>
          <a:noFill/>
          <a:ln cap="flat" cmpd="sng" w="9525">
            <a:solidFill>
              <a:srgbClr val="19191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42"/>
          <p:cNvCxnSpPr>
            <a:stCxn id="292" idx="3"/>
          </p:cNvCxnSpPr>
          <p:nvPr/>
        </p:nvCxnSpPr>
        <p:spPr>
          <a:xfrm flipH="1" rot="10800000">
            <a:off x="3134100" y="1512738"/>
            <a:ext cx="1092900" cy="3900"/>
          </a:xfrm>
          <a:prstGeom prst="straightConnector1">
            <a:avLst/>
          </a:prstGeom>
          <a:noFill/>
          <a:ln cap="flat" cmpd="sng" w="9525">
            <a:solidFill>
              <a:srgbClr val="19191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42"/>
          <p:cNvCxnSpPr/>
          <p:nvPr/>
        </p:nvCxnSpPr>
        <p:spPr>
          <a:xfrm>
            <a:off x="4997387" y="1515598"/>
            <a:ext cx="944100" cy="2100"/>
          </a:xfrm>
          <a:prstGeom prst="straightConnector1">
            <a:avLst/>
          </a:prstGeom>
          <a:noFill/>
          <a:ln cap="flat" cmpd="sng" w="9525">
            <a:solidFill>
              <a:srgbClr val="19191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42"/>
          <p:cNvCxnSpPr/>
          <p:nvPr/>
        </p:nvCxnSpPr>
        <p:spPr>
          <a:xfrm flipH="1">
            <a:off x="3539625" y="2745363"/>
            <a:ext cx="2789100" cy="837600"/>
          </a:xfrm>
          <a:prstGeom prst="straightConnector1">
            <a:avLst/>
          </a:prstGeom>
          <a:noFill/>
          <a:ln cap="flat" cmpd="sng" w="9525">
            <a:solidFill>
              <a:srgbClr val="19191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42"/>
          <p:cNvCxnSpPr/>
          <p:nvPr/>
        </p:nvCxnSpPr>
        <p:spPr>
          <a:xfrm flipH="1" rot="10800000">
            <a:off x="3729325" y="3148313"/>
            <a:ext cx="2631000" cy="798000"/>
          </a:xfrm>
          <a:prstGeom prst="straightConnector1">
            <a:avLst/>
          </a:prstGeom>
          <a:noFill/>
          <a:ln cap="flat" cmpd="sng" w="9525">
            <a:solidFill>
              <a:srgbClr val="19191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42"/>
          <p:cNvSpPr txBox="1"/>
          <p:nvPr/>
        </p:nvSpPr>
        <p:spPr>
          <a:xfrm rot="-1042447">
            <a:off x="3936748" y="2753277"/>
            <a:ext cx="1378388" cy="4001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Exposure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300" name="Google Shape;300;p42"/>
          <p:cNvSpPr txBox="1"/>
          <p:nvPr/>
        </p:nvSpPr>
        <p:spPr>
          <a:xfrm rot="-993211">
            <a:off x="4281281" y="3615992"/>
            <a:ext cx="1378326" cy="400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Attention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301" name="Google Shape;301;p42"/>
          <p:cNvSpPr txBox="1"/>
          <p:nvPr/>
        </p:nvSpPr>
        <p:spPr>
          <a:xfrm>
            <a:off x="6186525" y="4118763"/>
            <a:ext cx="13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Ranked Items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6817275" y="224338"/>
            <a:ext cx="11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Position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908700" y="4518963"/>
            <a:ext cx="24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4200"/>
                </a:solidFill>
                <a:latin typeface="Livvic Medium"/>
                <a:ea typeface="Livvic Medium"/>
                <a:cs typeface="Livvic Medium"/>
                <a:sym typeface="Livvic Medium"/>
              </a:rPr>
              <a:t>Consumer</a:t>
            </a:r>
            <a:endParaRPr>
              <a:solidFill>
                <a:srgbClr val="D84200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6">
            <a:alphaModFix/>
          </a:blip>
          <a:srcRect b="54060" l="66843" r="4269" t="15898"/>
          <a:stretch/>
        </p:blipFill>
        <p:spPr>
          <a:xfrm>
            <a:off x="7765300" y="3437897"/>
            <a:ext cx="507225" cy="4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 rotWithShape="1">
          <a:blip r:embed="rId6">
            <a:alphaModFix/>
          </a:blip>
          <a:srcRect b="54060" l="35414" r="35700" t="15898"/>
          <a:stretch/>
        </p:blipFill>
        <p:spPr>
          <a:xfrm>
            <a:off x="7765300" y="1273305"/>
            <a:ext cx="507225" cy="4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 rotWithShape="1">
          <a:blip r:embed="rId6">
            <a:alphaModFix/>
          </a:blip>
          <a:srcRect b="16219" l="3980" r="67132" t="53738"/>
          <a:stretch/>
        </p:blipFill>
        <p:spPr>
          <a:xfrm>
            <a:off x="7765300" y="1805632"/>
            <a:ext cx="507225" cy="4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 rotWithShape="1">
          <a:blip r:embed="rId6">
            <a:alphaModFix/>
          </a:blip>
          <a:srcRect b="16219" l="34947" r="35010" t="53738"/>
          <a:stretch/>
        </p:blipFill>
        <p:spPr>
          <a:xfrm>
            <a:off x="7765300" y="2364997"/>
            <a:ext cx="507225" cy="46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 rotWithShape="1">
          <a:blip r:embed="rId6">
            <a:alphaModFix/>
          </a:blip>
          <a:srcRect b="16219" l="67064" r="4049" t="53738"/>
          <a:stretch/>
        </p:blipFill>
        <p:spPr>
          <a:xfrm>
            <a:off x="7765300" y="2905571"/>
            <a:ext cx="507225" cy="488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 rotWithShape="1">
          <a:blip r:embed="rId6">
            <a:alphaModFix/>
          </a:blip>
          <a:srcRect b="54060" l="4392" r="65564" t="15898"/>
          <a:stretch/>
        </p:blipFill>
        <p:spPr>
          <a:xfrm>
            <a:off x="7765300" y="759763"/>
            <a:ext cx="507215" cy="46923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2"/>
          <p:cNvSpPr txBox="1"/>
          <p:nvPr/>
        </p:nvSpPr>
        <p:spPr>
          <a:xfrm>
            <a:off x="7458600" y="4118763"/>
            <a:ext cx="13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4200"/>
                </a:solidFill>
                <a:latin typeface="Livvic Medium"/>
                <a:ea typeface="Livvic Medium"/>
                <a:cs typeface="Livvic Medium"/>
                <a:sym typeface="Livvic Medium"/>
              </a:rPr>
              <a:t>Providers</a:t>
            </a:r>
            <a:endParaRPr>
              <a:solidFill>
                <a:srgbClr val="D84200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311" name="Google Shape;311;p42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3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836335" y="2124566"/>
            <a:ext cx="507691" cy="5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836338" y="4099423"/>
            <a:ext cx="507691" cy="5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000" y="914116"/>
            <a:ext cx="2213376" cy="123456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 txBox="1"/>
          <p:nvPr/>
        </p:nvSpPr>
        <p:spPr>
          <a:xfrm>
            <a:off x="285125" y="4750170"/>
            <a:ext cx="197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05B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Ranked List</a:t>
            </a:r>
            <a:endParaRPr sz="1800">
              <a:solidFill>
                <a:srgbClr val="3D405B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cxnSp>
        <p:nvCxnSpPr>
          <p:cNvPr id="320" name="Google Shape;320;p43"/>
          <p:cNvCxnSpPr/>
          <p:nvPr/>
        </p:nvCxnSpPr>
        <p:spPr>
          <a:xfrm>
            <a:off x="1490677" y="1681329"/>
            <a:ext cx="4500" cy="2475000"/>
          </a:xfrm>
          <a:prstGeom prst="straightConnector1">
            <a:avLst/>
          </a:prstGeom>
          <a:noFill/>
          <a:ln cap="flat" cmpd="sng" w="38100">
            <a:solidFill>
              <a:srgbClr val="E07A5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1" name="Google Shape;321;p43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836335" y="831049"/>
            <a:ext cx="507691" cy="5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836335" y="1474111"/>
            <a:ext cx="507691" cy="574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836335" y="2767638"/>
            <a:ext cx="507691" cy="60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836335" y="3445614"/>
            <a:ext cx="507691" cy="57751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/>
        </p:nvSpPr>
        <p:spPr>
          <a:xfrm>
            <a:off x="461884" y="914105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1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26" name="Google Shape;326;p43"/>
          <p:cNvSpPr txBox="1"/>
          <p:nvPr/>
        </p:nvSpPr>
        <p:spPr>
          <a:xfrm>
            <a:off x="461884" y="1560869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2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27" name="Google Shape;327;p43"/>
          <p:cNvSpPr txBox="1"/>
          <p:nvPr/>
        </p:nvSpPr>
        <p:spPr>
          <a:xfrm>
            <a:off x="461884" y="2164248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3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461884" y="2832137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4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461884" y="3500038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5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461884" y="4167939"/>
            <a:ext cx="37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vvic"/>
                <a:ea typeface="Livvic"/>
                <a:cs typeface="Livvic"/>
                <a:sym typeface="Livvic"/>
              </a:rPr>
              <a:t>6</a:t>
            </a:r>
            <a:endParaRPr b="1" sz="1700"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31" name="Google Shape;331;p43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2354017" y="2556488"/>
            <a:ext cx="472099" cy="51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3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2490326" y="4265743"/>
            <a:ext cx="220348" cy="24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3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2202454" y="831049"/>
            <a:ext cx="775227" cy="83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3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2270026" y="1722799"/>
            <a:ext cx="640082" cy="70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3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2402166" y="3199216"/>
            <a:ext cx="375812" cy="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3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2438360" y="3762753"/>
            <a:ext cx="303421" cy="334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43"/>
          <p:cNvCxnSpPr/>
          <p:nvPr/>
        </p:nvCxnSpPr>
        <p:spPr>
          <a:xfrm>
            <a:off x="3220421" y="1574702"/>
            <a:ext cx="4500" cy="2475000"/>
          </a:xfrm>
          <a:prstGeom prst="straightConnector1">
            <a:avLst/>
          </a:prstGeom>
          <a:noFill/>
          <a:ln cap="flat" cmpd="sng" w="38100">
            <a:solidFill>
              <a:srgbClr val="E07A5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43"/>
          <p:cNvSpPr txBox="1"/>
          <p:nvPr/>
        </p:nvSpPr>
        <p:spPr>
          <a:xfrm rot="-5400000">
            <a:off x="2825921" y="2627333"/>
            <a:ext cx="115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405B"/>
                </a:solidFill>
                <a:latin typeface="Livvic Medium"/>
                <a:ea typeface="Livvic Medium"/>
                <a:cs typeface="Livvic Medium"/>
                <a:sym typeface="Livvic Medium"/>
              </a:rPr>
              <a:t>Attention</a:t>
            </a:r>
            <a:endParaRPr sz="1200">
              <a:solidFill>
                <a:srgbClr val="3D405B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6405" y="3393422"/>
            <a:ext cx="2264570" cy="123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 rotWithShape="1">
          <a:blip r:embed="rId6">
            <a:alphaModFix/>
          </a:blip>
          <a:srcRect b="54060" l="66843" r="4269" t="15898"/>
          <a:stretch/>
        </p:blipFill>
        <p:spPr>
          <a:xfrm>
            <a:off x="7180550" y="4035313"/>
            <a:ext cx="755930" cy="67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 rotWithShape="1">
          <a:blip r:embed="rId6">
            <a:alphaModFix/>
          </a:blip>
          <a:srcRect b="54060" l="35414" r="35700" t="15898"/>
          <a:stretch/>
        </p:blipFill>
        <p:spPr>
          <a:xfrm>
            <a:off x="7180550" y="1040529"/>
            <a:ext cx="755930" cy="67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 rotWithShape="1">
          <a:blip r:embed="rId6">
            <a:alphaModFix/>
          </a:blip>
          <a:srcRect b="16219" l="3980" r="67132" t="53738"/>
          <a:stretch/>
        </p:blipFill>
        <p:spPr>
          <a:xfrm>
            <a:off x="7180550" y="1777020"/>
            <a:ext cx="755930" cy="67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3"/>
          <p:cNvPicPr preferRelativeResize="0"/>
          <p:nvPr/>
        </p:nvPicPr>
        <p:blipFill rotWithShape="1">
          <a:blip r:embed="rId6">
            <a:alphaModFix/>
          </a:blip>
          <a:srcRect b="16219" l="34947" r="35010" t="53738"/>
          <a:stretch/>
        </p:blipFill>
        <p:spPr>
          <a:xfrm>
            <a:off x="7180550" y="2550919"/>
            <a:ext cx="755930" cy="649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 rotWithShape="1">
          <a:blip r:embed="rId6">
            <a:alphaModFix/>
          </a:blip>
          <a:srcRect b="16219" l="67064" r="4049" t="53738"/>
          <a:stretch/>
        </p:blipFill>
        <p:spPr>
          <a:xfrm>
            <a:off x="7180550" y="3298822"/>
            <a:ext cx="755930" cy="67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7936481" y="1794330"/>
            <a:ext cx="656815" cy="6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7936485" y="4056388"/>
            <a:ext cx="656815" cy="65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7936481" y="1049280"/>
            <a:ext cx="656815" cy="65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7936482" y="2530923"/>
            <a:ext cx="656815" cy="68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7936481" y="3307496"/>
            <a:ext cx="656815" cy="66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 rotWithShape="1">
          <a:blip r:embed="rId6">
            <a:alphaModFix/>
          </a:blip>
          <a:srcRect b="54060" l="4392" r="65564" t="15898"/>
          <a:stretch/>
        </p:blipFill>
        <p:spPr>
          <a:xfrm>
            <a:off x="7180550" y="330025"/>
            <a:ext cx="755920" cy="64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7936482" y="330025"/>
            <a:ext cx="656815" cy="6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3"/>
          <p:cNvSpPr txBox="1"/>
          <p:nvPr/>
        </p:nvSpPr>
        <p:spPr>
          <a:xfrm>
            <a:off x="229575" y="96750"/>
            <a:ext cx="390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Disparate Exposure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4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983700" y="4023397"/>
            <a:ext cx="624035" cy="56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983700" y="1501308"/>
            <a:ext cx="624035" cy="56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983700" y="2121552"/>
            <a:ext cx="624035" cy="56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983700" y="2773300"/>
            <a:ext cx="624035" cy="54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4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983700" y="3403154"/>
            <a:ext cx="624035" cy="56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4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607734" y="2136130"/>
            <a:ext cx="542212" cy="54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4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1607737" y="4041146"/>
            <a:ext cx="542212" cy="55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1607735" y="1508678"/>
            <a:ext cx="542212" cy="55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1607735" y="2756460"/>
            <a:ext cx="542212" cy="580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1607735" y="3410459"/>
            <a:ext cx="542212" cy="5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983700" y="902950"/>
            <a:ext cx="624025" cy="54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607735" y="902950"/>
            <a:ext cx="542212" cy="54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3089685" y="2227097"/>
            <a:ext cx="1291575" cy="11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4"/>
          <p:cNvSpPr txBox="1"/>
          <p:nvPr/>
        </p:nvSpPr>
        <p:spPr>
          <a:xfrm>
            <a:off x="2579800" y="1991938"/>
            <a:ext cx="9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Age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2298863" y="2484763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Gender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4381250" y="2084563"/>
            <a:ext cx="8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Race 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3089675" y="1775013"/>
            <a:ext cx="12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Geography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4381250" y="2575413"/>
            <a:ext cx="106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Economic status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76" name="Google Shape;376;p44"/>
          <p:cNvSpPr/>
          <p:nvPr/>
        </p:nvSpPr>
        <p:spPr>
          <a:xfrm>
            <a:off x="5260563" y="760900"/>
            <a:ext cx="1925700" cy="18885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7203225" y="830625"/>
            <a:ext cx="1925700" cy="18885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>
            <a:off x="6140775" y="2461450"/>
            <a:ext cx="1925700" cy="18885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5592077" y="1024700"/>
            <a:ext cx="44538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5749425" y="1987375"/>
            <a:ext cx="387000" cy="35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4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6329347" y="1500475"/>
            <a:ext cx="445375" cy="40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7535474" y="1205550"/>
            <a:ext cx="445375" cy="39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7660324" y="2079997"/>
            <a:ext cx="445375" cy="40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4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8305374" y="1599147"/>
            <a:ext cx="445375" cy="40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4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6564175" y="2700900"/>
            <a:ext cx="445375" cy="40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4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7163912" y="3208887"/>
            <a:ext cx="445375" cy="39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6564174" y="3653125"/>
            <a:ext cx="445375" cy="40935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6389150" y="4605350"/>
            <a:ext cx="18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ivvic"/>
                <a:ea typeface="Livvic"/>
                <a:cs typeface="Livvic"/>
                <a:sym typeface="Livvic"/>
              </a:rPr>
              <a:t>Group Fairness</a:t>
            </a:r>
            <a:endParaRPr b="1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623613" y="4676113"/>
            <a:ext cx="18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ivvic"/>
                <a:ea typeface="Livvic"/>
                <a:cs typeface="Livvic"/>
                <a:sym typeface="Livvic"/>
              </a:rPr>
              <a:t>Provider Fairness</a:t>
            </a:r>
            <a:endParaRPr b="1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90" name="Google Shape;390;p44"/>
          <p:cNvSpPr txBox="1"/>
          <p:nvPr/>
        </p:nvSpPr>
        <p:spPr>
          <a:xfrm>
            <a:off x="251475" y="120925"/>
            <a:ext cx="425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Fairness Positioning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91" name="Google Shape;391;p44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6029926" y="1029399"/>
            <a:ext cx="317400" cy="32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6830274" y="1540677"/>
            <a:ext cx="317400" cy="32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6140770" y="2024225"/>
            <a:ext cx="317400" cy="32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7009549" y="2684977"/>
            <a:ext cx="317400" cy="32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7660332" y="3244279"/>
            <a:ext cx="298978" cy="32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4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7044347" y="3727596"/>
            <a:ext cx="317400" cy="327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4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8016594" y="1240942"/>
            <a:ext cx="298978" cy="32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8750747" y="1640209"/>
            <a:ext cx="317400" cy="327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8065595" y="2123262"/>
            <a:ext cx="317400" cy="32282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 txBox="1"/>
          <p:nvPr/>
        </p:nvSpPr>
        <p:spPr>
          <a:xfrm>
            <a:off x="3072000" y="3452950"/>
            <a:ext cx="15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vvic"/>
                <a:ea typeface="Livvic"/>
                <a:cs typeface="Livvic"/>
                <a:sym typeface="Livvic"/>
              </a:rPr>
              <a:t>Sensitive Attributes</a:t>
            </a:r>
            <a:endParaRPr sz="11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01" name="Google Shape;401;p44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553" y="844257"/>
            <a:ext cx="389355" cy="49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4877554" y="2590032"/>
            <a:ext cx="389355" cy="5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4877554" y="3201166"/>
            <a:ext cx="389355" cy="5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4877554" y="3812299"/>
            <a:ext cx="389355" cy="5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553" y="1426183"/>
            <a:ext cx="389355" cy="49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553" y="2008108"/>
            <a:ext cx="389355" cy="49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599" y="844257"/>
            <a:ext cx="389355" cy="49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6998600" y="1411577"/>
            <a:ext cx="389355" cy="5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599" y="2008108"/>
            <a:ext cx="389355" cy="49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599" y="3215771"/>
            <a:ext cx="389355" cy="49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6998600" y="2597334"/>
            <a:ext cx="389355" cy="5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6998600" y="3804986"/>
            <a:ext cx="389355" cy="52414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5"/>
          <p:cNvSpPr/>
          <p:nvPr/>
        </p:nvSpPr>
        <p:spPr>
          <a:xfrm>
            <a:off x="5469534" y="2179777"/>
            <a:ext cx="1344300" cy="32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5"/>
          <p:cNvSpPr txBox="1"/>
          <p:nvPr/>
        </p:nvSpPr>
        <p:spPr>
          <a:xfrm>
            <a:off x="5621449" y="1840475"/>
            <a:ext cx="11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SemiBold"/>
                <a:ea typeface="Livvic SemiBold"/>
                <a:cs typeface="Livvic SemiBold"/>
                <a:sym typeface="Livvic SemiBold"/>
              </a:rPr>
              <a:t>Re-ranking</a:t>
            </a:r>
            <a:endParaRPr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421" name="Google Shape;421;p45"/>
          <p:cNvSpPr/>
          <p:nvPr/>
        </p:nvSpPr>
        <p:spPr>
          <a:xfrm>
            <a:off x="4827861" y="787642"/>
            <a:ext cx="45000" cy="18024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5"/>
          <p:cNvSpPr/>
          <p:nvPr/>
        </p:nvSpPr>
        <p:spPr>
          <a:xfrm>
            <a:off x="4827861" y="2562054"/>
            <a:ext cx="45000" cy="18024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917" y="826616"/>
            <a:ext cx="389355" cy="49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880918" y="2572390"/>
            <a:ext cx="389355" cy="5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880918" y="3183524"/>
            <a:ext cx="389355" cy="5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880918" y="3794657"/>
            <a:ext cx="389355" cy="52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917" y="1408541"/>
            <a:ext cx="389355" cy="494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917" y="1990466"/>
            <a:ext cx="389355" cy="49493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5"/>
          <p:cNvSpPr/>
          <p:nvPr/>
        </p:nvSpPr>
        <p:spPr>
          <a:xfrm>
            <a:off x="2831225" y="770000"/>
            <a:ext cx="45000" cy="18024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5"/>
          <p:cNvSpPr/>
          <p:nvPr/>
        </p:nvSpPr>
        <p:spPr>
          <a:xfrm>
            <a:off x="2831225" y="2544412"/>
            <a:ext cx="45000" cy="18024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5"/>
          <p:cNvSpPr txBox="1"/>
          <p:nvPr/>
        </p:nvSpPr>
        <p:spPr>
          <a:xfrm>
            <a:off x="3378150" y="2035725"/>
            <a:ext cx="1344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SemiBold"/>
                <a:ea typeface="Livvic SemiBold"/>
                <a:cs typeface="Livvic SemiBold"/>
                <a:sym typeface="Livvic SemiBold"/>
              </a:rPr>
              <a:t>Is this ranking fair for provider groups</a:t>
            </a:r>
            <a:r>
              <a:rPr lang="en">
                <a:latin typeface="Livvic SemiBold"/>
                <a:ea typeface="Livvic SemiBold"/>
                <a:cs typeface="Livvic SemiBold"/>
                <a:sym typeface="Livvic SemiBold"/>
              </a:rPr>
              <a:t>?</a:t>
            </a:r>
            <a:endParaRPr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432" name="Google Shape;432;p45"/>
          <p:cNvSpPr txBox="1"/>
          <p:nvPr/>
        </p:nvSpPr>
        <p:spPr>
          <a:xfrm>
            <a:off x="223225" y="114725"/>
            <a:ext cx="345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Fairness Concern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3" name="Google Shape;433;p45"/>
          <p:cNvSpPr txBox="1"/>
          <p:nvPr/>
        </p:nvSpPr>
        <p:spPr>
          <a:xfrm>
            <a:off x="2418713" y="4529263"/>
            <a:ext cx="18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ivvic"/>
                <a:ea typeface="Livvic"/>
                <a:cs typeface="Livvic"/>
                <a:sym typeface="Livvic"/>
              </a:rPr>
              <a:t>Measure </a:t>
            </a:r>
            <a:r>
              <a:rPr b="1" lang="en">
                <a:latin typeface="Livvic"/>
                <a:ea typeface="Livvic"/>
                <a:cs typeface="Livvic"/>
                <a:sym typeface="Livvic"/>
              </a:rPr>
              <a:t>Fairness</a:t>
            </a:r>
            <a:endParaRPr b="1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4" name="Google Shape;434;p45"/>
          <p:cNvSpPr txBox="1"/>
          <p:nvPr/>
        </p:nvSpPr>
        <p:spPr>
          <a:xfrm>
            <a:off x="5088203" y="4529275"/>
            <a:ext cx="22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ivvic"/>
                <a:ea typeface="Livvic"/>
                <a:cs typeface="Livvic"/>
                <a:sym typeface="Livvic"/>
              </a:rPr>
              <a:t>Fairness Optimization</a:t>
            </a:r>
            <a:endParaRPr b="1"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435" name="Google Shape;435;p45"/>
          <p:cNvPicPr preferRelativeResize="0"/>
          <p:nvPr/>
        </p:nvPicPr>
        <p:blipFill rotWithShape="1">
          <a:blip r:embed="rId5">
            <a:alphaModFix/>
          </a:blip>
          <a:srcRect b="0" l="0" r="3297" t="0"/>
          <a:stretch/>
        </p:blipFill>
        <p:spPr>
          <a:xfrm>
            <a:off x="111075" y="1486750"/>
            <a:ext cx="2259000" cy="195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0500" y="1486750"/>
            <a:ext cx="920793" cy="16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/>
        </p:nvSpPr>
        <p:spPr>
          <a:xfrm>
            <a:off x="223225" y="114725"/>
            <a:ext cx="345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Fairness Concern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2" name="Google Shape;442;p46"/>
          <p:cNvSpPr/>
          <p:nvPr/>
        </p:nvSpPr>
        <p:spPr>
          <a:xfrm>
            <a:off x="661200" y="2016125"/>
            <a:ext cx="8297211" cy="1111248"/>
          </a:xfrm>
          <a:custGeom>
            <a:rect b="b" l="l" r="r" t="t"/>
            <a:pathLst>
              <a:path extrusionOk="0" h="25786" w="17617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007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6"/>
          <p:cNvSpPr txBox="1"/>
          <p:nvPr/>
        </p:nvSpPr>
        <p:spPr>
          <a:xfrm>
            <a:off x="860455" y="2123600"/>
            <a:ext cx="789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rgbClr val="D84200"/>
                </a:solidFill>
                <a:latin typeface="Livvic"/>
                <a:ea typeface="Livvic"/>
                <a:cs typeface="Livvic"/>
                <a:sym typeface="Livvic"/>
              </a:rPr>
              <a:t>Measurement </a:t>
            </a:r>
            <a:r>
              <a:rPr lang="en" sz="21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and</a:t>
            </a:r>
            <a:r>
              <a:rPr b="1" lang="en" sz="2100">
                <a:solidFill>
                  <a:srgbClr val="D84200"/>
                </a:solidFill>
                <a:latin typeface="Livvic"/>
                <a:ea typeface="Livvic"/>
                <a:cs typeface="Livvic"/>
                <a:sym typeface="Livvic"/>
              </a:rPr>
              <a:t> optimization</a:t>
            </a:r>
            <a:r>
              <a:rPr lang="en" sz="2100">
                <a:solidFill>
                  <a:srgbClr val="D842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" sz="21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of</a:t>
            </a:r>
            <a:r>
              <a:rPr lang="en" sz="2100">
                <a:solidFill>
                  <a:srgbClr val="D842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b="1" lang="en" sz="2100">
                <a:solidFill>
                  <a:srgbClr val="D84200"/>
                </a:solidFill>
                <a:latin typeface="Livvic"/>
                <a:ea typeface="Livvic"/>
                <a:cs typeface="Livvic"/>
                <a:sym typeface="Livvic"/>
              </a:rPr>
              <a:t>provider-side group fairness</a:t>
            </a:r>
            <a:r>
              <a:rPr lang="en" sz="2100">
                <a:solidFill>
                  <a:srgbClr val="D842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" sz="21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in</a:t>
            </a:r>
            <a:r>
              <a:rPr lang="en" sz="2100">
                <a:solidFill>
                  <a:srgbClr val="D84200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b="1" lang="en" sz="2100">
                <a:solidFill>
                  <a:srgbClr val="D84200"/>
                </a:solidFill>
                <a:latin typeface="Livvic"/>
                <a:ea typeface="Livvic"/>
                <a:cs typeface="Livvic"/>
                <a:sym typeface="Livvic"/>
              </a:rPr>
              <a:t>ranking </a:t>
            </a:r>
            <a:r>
              <a:rPr lang="en" sz="21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of</a:t>
            </a:r>
            <a:r>
              <a:rPr b="1" lang="en" sz="2100">
                <a:solidFill>
                  <a:srgbClr val="D84200"/>
                </a:solidFill>
                <a:latin typeface="Livvic"/>
                <a:ea typeface="Livvic"/>
                <a:cs typeface="Livvic"/>
                <a:sym typeface="Livvic"/>
              </a:rPr>
              <a:t> information access systems (IAS)</a:t>
            </a:r>
            <a:endParaRPr b="1" sz="2100">
              <a:solidFill>
                <a:srgbClr val="D84200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44" name="Google Shape;444;p46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/>
          <p:nvPr/>
        </p:nvSpPr>
        <p:spPr>
          <a:xfrm>
            <a:off x="225975" y="134625"/>
            <a:ext cx="421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Objectives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0" name="Google Shape;450;p47"/>
          <p:cNvSpPr txBox="1"/>
          <p:nvPr/>
        </p:nvSpPr>
        <p:spPr>
          <a:xfrm>
            <a:off x="3569925" y="2863275"/>
            <a:ext cx="28845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Contribute to the advancement of fair ranking metrics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51" name="Google Shape;451;p47"/>
          <p:cNvSpPr txBox="1"/>
          <p:nvPr/>
        </p:nvSpPr>
        <p:spPr>
          <a:xfrm>
            <a:off x="526959" y="2853804"/>
            <a:ext cx="2611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Provide comprehensive and comparative analysis of fair ranking metrics research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52" name="Google Shape;452;p47"/>
          <p:cNvSpPr/>
          <p:nvPr/>
        </p:nvSpPr>
        <p:spPr>
          <a:xfrm>
            <a:off x="40375" y="2589068"/>
            <a:ext cx="6413936" cy="30101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rgbClr val="007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"/>
          <p:cNvSpPr/>
          <p:nvPr/>
        </p:nvSpPr>
        <p:spPr>
          <a:xfrm flipH="1">
            <a:off x="1880431" y="2258825"/>
            <a:ext cx="30950" cy="572701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rgbClr val="007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7"/>
          <p:cNvSpPr/>
          <p:nvPr/>
        </p:nvSpPr>
        <p:spPr>
          <a:xfrm>
            <a:off x="4924819" y="2260849"/>
            <a:ext cx="30950" cy="652560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rgbClr val="007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47"/>
          <p:cNvGrpSpPr/>
          <p:nvPr/>
        </p:nvGrpSpPr>
        <p:grpSpPr>
          <a:xfrm>
            <a:off x="1527582" y="1090845"/>
            <a:ext cx="674720" cy="652561"/>
            <a:chOff x="2581550" y="1973000"/>
            <a:chExt cx="926050" cy="902200"/>
          </a:xfrm>
        </p:grpSpPr>
        <p:sp>
          <p:nvSpPr>
            <p:cNvPr id="456" name="Google Shape;456;p47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7D85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7D85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47"/>
          <p:cNvGrpSpPr/>
          <p:nvPr/>
        </p:nvGrpSpPr>
        <p:grpSpPr>
          <a:xfrm>
            <a:off x="4641522" y="1167358"/>
            <a:ext cx="674720" cy="652561"/>
            <a:chOff x="2581550" y="1973000"/>
            <a:chExt cx="926050" cy="902200"/>
          </a:xfrm>
        </p:grpSpPr>
        <p:sp>
          <p:nvSpPr>
            <p:cNvPr id="459" name="Google Shape;459;p47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7D85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7D85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47"/>
          <p:cNvSpPr txBox="1"/>
          <p:nvPr/>
        </p:nvSpPr>
        <p:spPr>
          <a:xfrm>
            <a:off x="1542216" y="1167345"/>
            <a:ext cx="581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7D85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b="1" sz="2200">
              <a:solidFill>
                <a:srgbClr val="007D8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2" name="Google Shape;462;p47"/>
          <p:cNvSpPr txBox="1"/>
          <p:nvPr/>
        </p:nvSpPr>
        <p:spPr>
          <a:xfrm>
            <a:off x="4641484" y="1243755"/>
            <a:ext cx="581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7D85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 b="1" sz="2200">
              <a:solidFill>
                <a:srgbClr val="007D8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3" name="Google Shape;463;p47"/>
          <p:cNvSpPr txBox="1"/>
          <p:nvPr/>
        </p:nvSpPr>
        <p:spPr>
          <a:xfrm>
            <a:off x="6378350" y="2863275"/>
            <a:ext cx="27288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3F3742"/>
              </a:buClr>
              <a:buSzPts val="1100"/>
              <a:buFont typeface="Arial"/>
              <a:buNone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Contribute to the improvement of provider-side group fairness in IAS ranking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64" name="Google Shape;464;p47"/>
          <p:cNvSpPr/>
          <p:nvPr/>
        </p:nvSpPr>
        <p:spPr>
          <a:xfrm>
            <a:off x="5730083" y="2589071"/>
            <a:ext cx="2806638" cy="30100"/>
          </a:xfrm>
          <a:custGeom>
            <a:rect b="b" l="l" r="r" t="t"/>
            <a:pathLst>
              <a:path extrusionOk="0" h="379" w="57726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rgbClr val="007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"/>
          <p:cNvSpPr/>
          <p:nvPr/>
        </p:nvSpPr>
        <p:spPr>
          <a:xfrm flipH="1">
            <a:off x="8080950" y="2290537"/>
            <a:ext cx="30950" cy="572701"/>
          </a:xfrm>
          <a:custGeom>
            <a:rect b="b" l="l" r="r" t="t"/>
            <a:pathLst>
              <a:path extrusionOk="0" h="8516" w="387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rgbClr val="007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47"/>
          <p:cNvGrpSpPr/>
          <p:nvPr/>
        </p:nvGrpSpPr>
        <p:grpSpPr>
          <a:xfrm>
            <a:off x="7662047" y="1090845"/>
            <a:ext cx="674720" cy="652561"/>
            <a:chOff x="2581550" y="1973000"/>
            <a:chExt cx="926050" cy="902200"/>
          </a:xfrm>
        </p:grpSpPr>
        <p:sp>
          <p:nvSpPr>
            <p:cNvPr id="467" name="Google Shape;467;p47"/>
            <p:cNvSpPr/>
            <p:nvPr/>
          </p:nvSpPr>
          <p:spPr>
            <a:xfrm>
              <a:off x="2581550" y="1973000"/>
              <a:ext cx="926050" cy="902200"/>
            </a:xfrm>
            <a:custGeom>
              <a:rect b="b" l="l" r="r" t="t"/>
              <a:pathLst>
                <a:path extrusionOk="0" fill="none" h="36088" w="37042">
                  <a:moveTo>
                    <a:pt x="6668" y="31659"/>
                  </a:moveTo>
                  <a:cubicBezTo>
                    <a:pt x="9526" y="34600"/>
                    <a:pt x="12419" y="36088"/>
                    <a:pt x="15265" y="36088"/>
                  </a:cubicBezTo>
                  <a:cubicBezTo>
                    <a:pt x="15491" y="36088"/>
                    <a:pt x="15729" y="36076"/>
                    <a:pt x="15967" y="36052"/>
                  </a:cubicBezTo>
                  <a:cubicBezTo>
                    <a:pt x="16467" y="36016"/>
                    <a:pt x="17027" y="35993"/>
                    <a:pt x="17706" y="35993"/>
                  </a:cubicBezTo>
                  <a:cubicBezTo>
                    <a:pt x="18075" y="35993"/>
                    <a:pt x="18456" y="35993"/>
                    <a:pt x="18813" y="36016"/>
                  </a:cubicBezTo>
                  <a:cubicBezTo>
                    <a:pt x="19182" y="36016"/>
                    <a:pt x="19551" y="36028"/>
                    <a:pt x="19920" y="36028"/>
                  </a:cubicBezTo>
                  <a:cubicBezTo>
                    <a:pt x="20932" y="36028"/>
                    <a:pt x="22111" y="35993"/>
                    <a:pt x="23301" y="35731"/>
                  </a:cubicBezTo>
                  <a:cubicBezTo>
                    <a:pt x="28635" y="34540"/>
                    <a:pt x="32410" y="31016"/>
                    <a:pt x="35196" y="24622"/>
                  </a:cubicBezTo>
                  <a:cubicBezTo>
                    <a:pt x="36089" y="22598"/>
                    <a:pt x="36565" y="20253"/>
                    <a:pt x="36696" y="17455"/>
                  </a:cubicBezTo>
                  <a:cubicBezTo>
                    <a:pt x="37041" y="9561"/>
                    <a:pt x="30910" y="1965"/>
                    <a:pt x="23051" y="488"/>
                  </a:cubicBezTo>
                  <a:cubicBezTo>
                    <a:pt x="21313" y="155"/>
                    <a:pt x="19599" y="0"/>
                    <a:pt x="17956" y="0"/>
                  </a:cubicBezTo>
                  <a:cubicBezTo>
                    <a:pt x="11157" y="0"/>
                    <a:pt x="5918" y="2858"/>
                    <a:pt x="2811" y="8287"/>
                  </a:cubicBezTo>
                  <a:cubicBezTo>
                    <a:pt x="846" y="11704"/>
                    <a:pt x="1" y="16371"/>
                    <a:pt x="453" y="21050"/>
                  </a:cubicBezTo>
                  <a:cubicBezTo>
                    <a:pt x="870" y="25384"/>
                    <a:pt x="3882" y="28801"/>
                    <a:pt x="6668" y="31659"/>
                  </a:cubicBezTo>
                  <a:close/>
                  <a:moveTo>
                    <a:pt x="3537" y="8704"/>
                  </a:moveTo>
                  <a:cubicBezTo>
                    <a:pt x="7264" y="2215"/>
                    <a:pt x="13419" y="845"/>
                    <a:pt x="17944" y="845"/>
                  </a:cubicBezTo>
                  <a:cubicBezTo>
                    <a:pt x="19527" y="845"/>
                    <a:pt x="21170" y="1012"/>
                    <a:pt x="22873" y="1322"/>
                  </a:cubicBezTo>
                  <a:cubicBezTo>
                    <a:pt x="30326" y="2715"/>
                    <a:pt x="36148" y="9930"/>
                    <a:pt x="35815" y="17395"/>
                  </a:cubicBezTo>
                  <a:cubicBezTo>
                    <a:pt x="35696" y="20086"/>
                    <a:pt x="35243" y="22324"/>
                    <a:pt x="34386" y="24253"/>
                  </a:cubicBezTo>
                  <a:cubicBezTo>
                    <a:pt x="31731" y="30361"/>
                    <a:pt x="28135" y="33719"/>
                    <a:pt x="23099" y="34850"/>
                  </a:cubicBezTo>
                  <a:cubicBezTo>
                    <a:pt x="21992" y="35112"/>
                    <a:pt x="20861" y="35135"/>
                    <a:pt x="19908" y="35135"/>
                  </a:cubicBezTo>
                  <a:cubicBezTo>
                    <a:pt x="19539" y="35135"/>
                    <a:pt x="19170" y="35135"/>
                    <a:pt x="18813" y="35124"/>
                  </a:cubicBezTo>
                  <a:cubicBezTo>
                    <a:pt x="18432" y="35124"/>
                    <a:pt x="18063" y="35100"/>
                    <a:pt x="17694" y="35100"/>
                  </a:cubicBezTo>
                  <a:cubicBezTo>
                    <a:pt x="16979" y="35100"/>
                    <a:pt x="16396" y="35124"/>
                    <a:pt x="15872" y="35183"/>
                  </a:cubicBezTo>
                  <a:cubicBezTo>
                    <a:pt x="13038" y="35433"/>
                    <a:pt x="10181" y="34016"/>
                    <a:pt x="7276" y="31040"/>
                  </a:cubicBezTo>
                  <a:cubicBezTo>
                    <a:pt x="4597" y="28289"/>
                    <a:pt x="1704" y="25015"/>
                    <a:pt x="1311" y="20955"/>
                  </a:cubicBezTo>
                  <a:cubicBezTo>
                    <a:pt x="846" y="16443"/>
                    <a:pt x="1668" y="11978"/>
                    <a:pt x="3537" y="8704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7D85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2679200" y="2069425"/>
              <a:ext cx="719450" cy="713500"/>
            </a:xfrm>
            <a:custGeom>
              <a:rect b="b" l="l" r="r" t="t"/>
              <a:pathLst>
                <a:path extrusionOk="0" fill="none" h="28540" w="28778">
                  <a:moveTo>
                    <a:pt x="13930" y="1"/>
                  </a:moveTo>
                  <a:cubicBezTo>
                    <a:pt x="15216" y="1"/>
                    <a:pt x="16574" y="120"/>
                    <a:pt x="17955" y="394"/>
                  </a:cubicBezTo>
                  <a:cubicBezTo>
                    <a:pt x="23932" y="1572"/>
                    <a:pt x="28778" y="7680"/>
                    <a:pt x="28480" y="13657"/>
                  </a:cubicBezTo>
                  <a:cubicBezTo>
                    <a:pt x="28373" y="15872"/>
                    <a:pt x="28004" y="17729"/>
                    <a:pt x="27313" y="19325"/>
                  </a:cubicBezTo>
                  <a:cubicBezTo>
                    <a:pt x="25146" y="24361"/>
                    <a:pt x="22229" y="27147"/>
                    <a:pt x="18133" y="28076"/>
                  </a:cubicBezTo>
                  <a:cubicBezTo>
                    <a:pt x="17240" y="28290"/>
                    <a:pt x="16336" y="28302"/>
                    <a:pt x="15538" y="28302"/>
                  </a:cubicBezTo>
                  <a:cubicBezTo>
                    <a:pt x="15240" y="28302"/>
                    <a:pt x="14931" y="28302"/>
                    <a:pt x="14633" y="28290"/>
                  </a:cubicBezTo>
                  <a:cubicBezTo>
                    <a:pt x="14323" y="28290"/>
                    <a:pt x="14026" y="28266"/>
                    <a:pt x="13716" y="28266"/>
                  </a:cubicBezTo>
                  <a:cubicBezTo>
                    <a:pt x="13133" y="28266"/>
                    <a:pt x="12657" y="28290"/>
                    <a:pt x="12228" y="28326"/>
                  </a:cubicBezTo>
                  <a:cubicBezTo>
                    <a:pt x="9918" y="28540"/>
                    <a:pt x="7608" y="27373"/>
                    <a:pt x="5239" y="24921"/>
                  </a:cubicBezTo>
                  <a:cubicBezTo>
                    <a:pt x="3060" y="22646"/>
                    <a:pt x="703" y="19932"/>
                    <a:pt x="381" y="16586"/>
                  </a:cubicBezTo>
                  <a:cubicBezTo>
                    <a:pt x="0" y="12848"/>
                    <a:pt x="679" y="9180"/>
                    <a:pt x="2203" y="6466"/>
                  </a:cubicBezTo>
                  <a:cubicBezTo>
                    <a:pt x="5263" y="1132"/>
                    <a:pt x="10275" y="1"/>
                    <a:pt x="13930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7D85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47"/>
          <p:cNvSpPr txBox="1"/>
          <p:nvPr/>
        </p:nvSpPr>
        <p:spPr>
          <a:xfrm>
            <a:off x="7708721" y="1175180"/>
            <a:ext cx="581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7D85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b="1" sz="2200">
              <a:solidFill>
                <a:srgbClr val="007D85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0" name="Google Shape;470;p47"/>
          <p:cNvSpPr txBox="1"/>
          <p:nvPr/>
        </p:nvSpPr>
        <p:spPr>
          <a:xfrm>
            <a:off x="646650" y="1878213"/>
            <a:ext cx="28068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Analyzing Fair Ranking Metrics</a:t>
            </a:r>
            <a:endParaRPr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71" name="Google Shape;471;p47"/>
          <p:cNvSpPr txBox="1"/>
          <p:nvPr/>
        </p:nvSpPr>
        <p:spPr>
          <a:xfrm>
            <a:off x="3634425" y="1834150"/>
            <a:ext cx="2806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Beyond Linear Layout Fairness</a:t>
            </a:r>
            <a:endParaRPr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72" name="Google Shape;472;p47"/>
          <p:cNvSpPr txBox="1"/>
          <p:nvPr/>
        </p:nvSpPr>
        <p:spPr>
          <a:xfrm>
            <a:off x="6495359" y="1818979"/>
            <a:ext cx="26118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Optimize Grid-Based Layout</a:t>
            </a:r>
            <a:endParaRPr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73" name="Google Shape;473;p47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/>
          <p:nvPr/>
        </p:nvSpPr>
        <p:spPr>
          <a:xfrm>
            <a:off x="903925" y="1230050"/>
            <a:ext cx="2094600" cy="1164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Analyzing Fair Ranking Metrics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8"/>
          <p:cNvSpPr/>
          <p:nvPr/>
        </p:nvSpPr>
        <p:spPr>
          <a:xfrm>
            <a:off x="3508385" y="1230050"/>
            <a:ext cx="2094600" cy="1164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Beyond Linear Layout Fairness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8"/>
          <p:cNvSpPr/>
          <p:nvPr/>
        </p:nvSpPr>
        <p:spPr>
          <a:xfrm>
            <a:off x="6112951" y="1230050"/>
            <a:ext cx="2322900" cy="1164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Optimize Grid-Based Ranking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8"/>
          <p:cNvSpPr/>
          <p:nvPr/>
        </p:nvSpPr>
        <p:spPr>
          <a:xfrm>
            <a:off x="3036866" y="1670110"/>
            <a:ext cx="453300" cy="36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8"/>
          <p:cNvSpPr/>
          <p:nvPr/>
        </p:nvSpPr>
        <p:spPr>
          <a:xfrm>
            <a:off x="5631320" y="1631161"/>
            <a:ext cx="453300" cy="36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8"/>
          <p:cNvSpPr/>
          <p:nvPr/>
        </p:nvSpPr>
        <p:spPr>
          <a:xfrm>
            <a:off x="903925" y="2545775"/>
            <a:ext cx="2094600" cy="476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Conceptual Analysis of Fair Ranking Metrics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8"/>
          <p:cNvSpPr/>
          <p:nvPr/>
        </p:nvSpPr>
        <p:spPr>
          <a:xfrm>
            <a:off x="903925" y="3190475"/>
            <a:ext cx="2094600" cy="52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2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Conceptual Analysis of Fair Ranking Metrics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8"/>
          <p:cNvSpPr/>
          <p:nvPr/>
        </p:nvSpPr>
        <p:spPr>
          <a:xfrm>
            <a:off x="903925" y="3835200"/>
            <a:ext cx="2094600" cy="529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3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Sensitivity Analysis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8"/>
          <p:cNvSpPr/>
          <p:nvPr/>
        </p:nvSpPr>
        <p:spPr>
          <a:xfrm>
            <a:off x="3508411" y="2545775"/>
            <a:ext cx="2094600" cy="52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Modify Fair Ranking Metrics for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Other Layout Models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8"/>
          <p:cNvSpPr/>
          <p:nvPr/>
        </p:nvSpPr>
        <p:spPr>
          <a:xfrm>
            <a:off x="3508410" y="3190475"/>
            <a:ext cx="2094600" cy="52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2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Implement Fair Ranking Metrics in other Layout Models using Real-World Dataset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8"/>
          <p:cNvSpPr/>
          <p:nvPr/>
        </p:nvSpPr>
        <p:spPr>
          <a:xfrm>
            <a:off x="3508411" y="3835200"/>
            <a:ext cx="2094600" cy="52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3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Analyze Metric Scores Across Layout Models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8"/>
          <p:cNvSpPr/>
          <p:nvPr/>
        </p:nvSpPr>
        <p:spPr>
          <a:xfrm>
            <a:off x="6112893" y="2545775"/>
            <a:ext cx="2322900" cy="529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Design Fairness-Aware Re-ranking Techniques for Grid-based Layouts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8"/>
          <p:cNvSpPr/>
          <p:nvPr/>
        </p:nvSpPr>
        <p:spPr>
          <a:xfrm>
            <a:off x="6112893" y="3190475"/>
            <a:ext cx="2322900" cy="529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2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Optimize Grid-based Layout for both Column Reduction Approaches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8"/>
          <p:cNvSpPr/>
          <p:nvPr/>
        </p:nvSpPr>
        <p:spPr>
          <a:xfrm>
            <a:off x="6112893" y="3835200"/>
            <a:ext cx="2322900" cy="529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3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Optimize Grid-based Layout for both Column Reduction Approaches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8"/>
          <p:cNvSpPr txBox="1"/>
          <p:nvPr/>
        </p:nvSpPr>
        <p:spPr>
          <a:xfrm>
            <a:off x="225975" y="134625"/>
            <a:ext cx="421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Components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3" name="Google Shape;493;p48"/>
          <p:cNvSpPr/>
          <p:nvPr/>
        </p:nvSpPr>
        <p:spPr>
          <a:xfrm>
            <a:off x="3524711" y="4479925"/>
            <a:ext cx="2094600" cy="52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4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Analyze Metric Scores Across Column Reduction Approaches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8"/>
          <p:cNvSpPr txBox="1"/>
          <p:nvPr/>
        </p:nvSpPr>
        <p:spPr>
          <a:xfrm>
            <a:off x="1397575" y="919925"/>
            <a:ext cx="110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Completed</a:t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95" name="Google Shape;495;p48"/>
          <p:cNvSpPr txBox="1"/>
          <p:nvPr/>
        </p:nvSpPr>
        <p:spPr>
          <a:xfrm>
            <a:off x="4085325" y="919925"/>
            <a:ext cx="110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In-Progress</a:t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96" name="Google Shape;496;p48"/>
          <p:cNvSpPr txBox="1"/>
          <p:nvPr/>
        </p:nvSpPr>
        <p:spPr>
          <a:xfrm>
            <a:off x="6945650" y="919925"/>
            <a:ext cx="9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To-Do</a:t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497" name="Google Shape;497;p48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48"/>
          <p:cNvSpPr/>
          <p:nvPr/>
        </p:nvSpPr>
        <p:spPr>
          <a:xfrm>
            <a:off x="903936" y="4479925"/>
            <a:ext cx="2094600" cy="529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4</a:t>
            </a: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 Simulation study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9"/>
          <p:cNvSpPr txBox="1"/>
          <p:nvPr>
            <p:ph idx="1" type="body"/>
          </p:nvPr>
        </p:nvSpPr>
        <p:spPr>
          <a:xfrm>
            <a:off x="4037299" y="2698275"/>
            <a:ext cx="4885500" cy="375300"/>
          </a:xfrm>
          <a:prstGeom prst="rect">
            <a:avLst/>
          </a:prstGeom>
        </p:spPr>
        <p:txBody>
          <a:bodyPr anchorCtr="0" anchor="t" bIns="24100" lIns="24100" spcFirstLastPara="1" rIns="24100" wrap="square" tIns="241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375"/>
              <a:t>Analyzing Fair Ranking Metrics</a:t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045"/>
          </a:p>
        </p:txBody>
      </p:sp>
      <p:sp>
        <p:nvSpPr>
          <p:cNvPr id="504" name="Google Shape;504;p49"/>
          <p:cNvSpPr txBox="1"/>
          <p:nvPr>
            <p:ph idx="4" type="body"/>
          </p:nvPr>
        </p:nvSpPr>
        <p:spPr>
          <a:xfrm>
            <a:off x="5024723" y="1959750"/>
            <a:ext cx="2742000" cy="250500"/>
          </a:xfrm>
          <a:prstGeom prst="rect">
            <a:avLst/>
          </a:prstGeom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787"/>
              <a:t>Component 1</a:t>
            </a:r>
            <a:endParaRPr sz="2787"/>
          </a:p>
        </p:txBody>
      </p:sp>
      <p:sp>
        <p:nvSpPr>
          <p:cNvPr id="505" name="Google Shape;505;p49"/>
          <p:cNvSpPr/>
          <p:nvPr/>
        </p:nvSpPr>
        <p:spPr>
          <a:xfrm>
            <a:off x="8140351" y="24135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9"/>
          <p:cNvSpPr/>
          <p:nvPr/>
        </p:nvSpPr>
        <p:spPr>
          <a:xfrm>
            <a:off x="7998100" y="792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9"/>
          <p:cNvSpPr/>
          <p:nvPr/>
        </p:nvSpPr>
        <p:spPr>
          <a:xfrm>
            <a:off x="8751804" y="792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9"/>
          <p:cNvSpPr/>
          <p:nvPr/>
        </p:nvSpPr>
        <p:spPr>
          <a:xfrm rot="5400000">
            <a:off x="8827988" y="1111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9"/>
          <p:cNvSpPr/>
          <p:nvPr/>
        </p:nvSpPr>
        <p:spPr>
          <a:xfrm>
            <a:off x="8140351" y="40348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9"/>
          <p:cNvSpPr/>
          <p:nvPr/>
        </p:nvSpPr>
        <p:spPr>
          <a:xfrm>
            <a:off x="8140351" y="565618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9"/>
          <p:cNvSpPr/>
          <p:nvPr/>
        </p:nvSpPr>
        <p:spPr>
          <a:xfrm>
            <a:off x="8915750" y="30435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9"/>
          <p:cNvSpPr txBox="1"/>
          <p:nvPr>
            <p:ph idx="12" type="sldNum"/>
          </p:nvPr>
        </p:nvSpPr>
        <p:spPr>
          <a:xfrm>
            <a:off x="8252093" y="4763325"/>
            <a:ext cx="3681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644" y="946359"/>
            <a:ext cx="302746" cy="40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9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195645" y="2357382"/>
            <a:ext cx="302747" cy="4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9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195645" y="2851331"/>
            <a:ext cx="302747" cy="4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9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195645" y="3345279"/>
            <a:ext cx="302747" cy="4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644" y="1416700"/>
            <a:ext cx="302746" cy="40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644" y="1887041"/>
            <a:ext cx="302746" cy="40003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9"/>
          <p:cNvSpPr/>
          <p:nvPr/>
        </p:nvSpPr>
        <p:spPr>
          <a:xfrm>
            <a:off x="2157006" y="900600"/>
            <a:ext cx="35100" cy="14568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9"/>
          <p:cNvSpPr/>
          <p:nvPr/>
        </p:nvSpPr>
        <p:spPr>
          <a:xfrm>
            <a:off x="2157006" y="2334768"/>
            <a:ext cx="35100" cy="14568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9"/>
          <p:cNvSpPr txBox="1"/>
          <p:nvPr/>
        </p:nvSpPr>
        <p:spPr>
          <a:xfrm>
            <a:off x="2550673" y="1938147"/>
            <a:ext cx="98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SemiBold"/>
                <a:ea typeface="Livvic SemiBold"/>
                <a:cs typeface="Livvic SemiBold"/>
                <a:sym typeface="Livvic SemiBold"/>
              </a:rPr>
              <a:t>Is this ranking fair for provider groups?</a:t>
            </a:r>
            <a:endParaRPr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522" name="Google Shape;522;p49"/>
          <p:cNvPicPr preferRelativeResize="0"/>
          <p:nvPr/>
        </p:nvPicPr>
        <p:blipFill rotWithShape="1">
          <a:blip r:embed="rId5">
            <a:alphaModFix/>
          </a:blip>
          <a:srcRect b="0" l="0" r="3297" t="0"/>
          <a:stretch/>
        </p:blipFill>
        <p:spPr>
          <a:xfrm>
            <a:off x="106500" y="727613"/>
            <a:ext cx="1756509" cy="158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50" y="2463950"/>
            <a:ext cx="841200" cy="13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575" y="586550"/>
            <a:ext cx="2400000" cy="7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525" y="3840675"/>
            <a:ext cx="2072023" cy="116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75" y="3532875"/>
            <a:ext cx="2638000" cy="8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575" y="3031100"/>
            <a:ext cx="2151250" cy="12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7175" y="281475"/>
            <a:ext cx="1823575" cy="10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5150" y="1547125"/>
            <a:ext cx="2698752" cy="151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2225" y="2032951"/>
            <a:ext cx="1568548" cy="65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8450" y="102750"/>
            <a:ext cx="2277647" cy="151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/>
          <p:nvPr/>
        </p:nvSpPr>
        <p:spPr>
          <a:xfrm>
            <a:off x="249975" y="121500"/>
            <a:ext cx="667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Analyzing Fair Ranking Metrics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9" name="Google Shape;529;p50"/>
          <p:cNvSpPr txBox="1"/>
          <p:nvPr/>
        </p:nvSpPr>
        <p:spPr>
          <a:xfrm>
            <a:off x="1928800" y="1100263"/>
            <a:ext cx="2146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PreF𝚫</a:t>
            </a:r>
            <a:br>
              <a:rPr b="1"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(Yang et. al.; SSDBM ‘17): </a:t>
            </a:r>
            <a:endParaRPr b="1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30" name="Google Shape;530;p50"/>
          <p:cNvSpPr txBox="1"/>
          <p:nvPr/>
        </p:nvSpPr>
        <p:spPr>
          <a:xfrm>
            <a:off x="3730825" y="2606813"/>
            <a:ext cx="230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FAIR</a:t>
            </a:r>
            <a:br>
              <a:rPr lang="en" sz="16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(Zehlike et.al.; CIKM’17)</a:t>
            </a:r>
            <a:endParaRPr b="1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31" name="Google Shape;531;p50"/>
          <p:cNvSpPr txBox="1"/>
          <p:nvPr/>
        </p:nvSpPr>
        <p:spPr>
          <a:xfrm>
            <a:off x="1289000" y="3318325"/>
            <a:ext cx="18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1610775" y="3627175"/>
            <a:ext cx="224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IAA</a:t>
            </a:r>
            <a:b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(Biega et. al.; SIGIR’18)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33" name="Google Shape;533;p50"/>
          <p:cNvSpPr txBox="1"/>
          <p:nvPr/>
        </p:nvSpPr>
        <p:spPr>
          <a:xfrm>
            <a:off x="4666100" y="3983225"/>
            <a:ext cx="203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DP, EUR, RUR</a:t>
            </a:r>
            <a:br>
              <a:rPr b="1"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(Singh et.al.; KDD’18)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34" name="Google Shape;534;p50"/>
          <p:cNvSpPr txBox="1"/>
          <p:nvPr/>
        </p:nvSpPr>
        <p:spPr>
          <a:xfrm>
            <a:off x="4465263" y="1445788"/>
            <a:ext cx="283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AWRF</a:t>
            </a:r>
            <a:br>
              <a:rPr b="1"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(Sapienzynski et. al.; WWW’19)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35" name="Google Shape;535;p50"/>
          <p:cNvSpPr txBox="1"/>
          <p:nvPr/>
        </p:nvSpPr>
        <p:spPr>
          <a:xfrm>
            <a:off x="750050" y="2179000"/>
            <a:ext cx="244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EEL, EED, EER</a:t>
            </a:r>
            <a:br>
              <a:rPr b="1"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</a:b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Diaz et.al.; CIKM’20)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36" name="Google Shape;536;p50"/>
          <p:cNvSpPr/>
          <p:nvPr/>
        </p:nvSpPr>
        <p:spPr>
          <a:xfrm>
            <a:off x="8140351" y="24135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0"/>
          <p:cNvSpPr/>
          <p:nvPr/>
        </p:nvSpPr>
        <p:spPr>
          <a:xfrm>
            <a:off x="7998100" y="792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0"/>
          <p:cNvSpPr/>
          <p:nvPr/>
        </p:nvSpPr>
        <p:spPr>
          <a:xfrm>
            <a:off x="8751804" y="792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0"/>
          <p:cNvSpPr/>
          <p:nvPr/>
        </p:nvSpPr>
        <p:spPr>
          <a:xfrm rot="5400000">
            <a:off x="8827988" y="1111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"/>
          <p:cNvSpPr/>
          <p:nvPr/>
        </p:nvSpPr>
        <p:spPr>
          <a:xfrm>
            <a:off x="8140351" y="40348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0"/>
          <p:cNvSpPr/>
          <p:nvPr/>
        </p:nvSpPr>
        <p:spPr>
          <a:xfrm>
            <a:off x="8140351" y="565618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0"/>
          <p:cNvSpPr/>
          <p:nvPr/>
        </p:nvSpPr>
        <p:spPr>
          <a:xfrm>
            <a:off x="8915750" y="30435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0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1"/>
          <p:cNvSpPr/>
          <p:nvPr/>
        </p:nvSpPr>
        <p:spPr>
          <a:xfrm rot="-31500">
            <a:off x="1079443" y="3769269"/>
            <a:ext cx="2717514" cy="6546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3F61"/>
                </a:solidFill>
                <a:latin typeface="Livvic Medium"/>
                <a:ea typeface="Livvic Medium"/>
                <a:cs typeface="Livvic Medium"/>
                <a:sym typeface="Livvic Medium"/>
              </a:rPr>
              <a:t>Several Fair Ranking Metrics</a:t>
            </a:r>
            <a:endParaRPr>
              <a:solidFill>
                <a:srgbClr val="1A3F6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549" name="Google Shape;5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875" y="1267029"/>
            <a:ext cx="1986300" cy="198627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1"/>
          <p:cNvSpPr txBox="1"/>
          <p:nvPr/>
        </p:nvSpPr>
        <p:spPr>
          <a:xfrm>
            <a:off x="211675" y="110000"/>
            <a:ext cx="520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Motivation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51" name="Google Shape;5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775" y="1358875"/>
            <a:ext cx="1986300" cy="19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1"/>
          <p:cNvSpPr/>
          <p:nvPr/>
        </p:nvSpPr>
        <p:spPr>
          <a:xfrm rot="-31500">
            <a:off x="5173243" y="3769269"/>
            <a:ext cx="2717514" cy="6546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3F61"/>
                </a:solidFill>
                <a:latin typeface="Livvic Medium"/>
                <a:ea typeface="Livvic Medium"/>
                <a:cs typeface="Livvic Medium"/>
                <a:sym typeface="Livvic Medium"/>
              </a:rPr>
              <a:t>No Comparative and Comprehensive Analysis</a:t>
            </a:r>
            <a:endParaRPr>
              <a:solidFill>
                <a:srgbClr val="1A3F6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553" name="Google Shape;553;p51"/>
          <p:cNvSpPr/>
          <p:nvPr/>
        </p:nvSpPr>
        <p:spPr>
          <a:xfrm>
            <a:off x="8140351" y="24135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51"/>
          <p:cNvSpPr/>
          <p:nvPr/>
        </p:nvSpPr>
        <p:spPr>
          <a:xfrm>
            <a:off x="7998100" y="792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51"/>
          <p:cNvSpPr/>
          <p:nvPr/>
        </p:nvSpPr>
        <p:spPr>
          <a:xfrm>
            <a:off x="8751804" y="792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1"/>
          <p:cNvSpPr/>
          <p:nvPr/>
        </p:nvSpPr>
        <p:spPr>
          <a:xfrm rot="5400000">
            <a:off x="8827988" y="1111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1"/>
          <p:cNvSpPr/>
          <p:nvPr/>
        </p:nvSpPr>
        <p:spPr>
          <a:xfrm>
            <a:off x="8140351" y="40348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1"/>
          <p:cNvSpPr/>
          <p:nvPr/>
        </p:nvSpPr>
        <p:spPr>
          <a:xfrm>
            <a:off x="8140351" y="565618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1"/>
          <p:cNvSpPr/>
          <p:nvPr/>
        </p:nvSpPr>
        <p:spPr>
          <a:xfrm>
            <a:off x="8915750" y="30435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1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2"/>
          <p:cNvSpPr/>
          <p:nvPr/>
        </p:nvSpPr>
        <p:spPr>
          <a:xfrm rot="-7056">
            <a:off x="482798" y="3804411"/>
            <a:ext cx="2192405" cy="6285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566" name="Google Shape;5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00" y="1513613"/>
            <a:ext cx="1610425" cy="161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625" y="1649575"/>
            <a:ext cx="1460350" cy="14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2"/>
          <p:cNvSpPr txBox="1"/>
          <p:nvPr/>
        </p:nvSpPr>
        <p:spPr>
          <a:xfrm>
            <a:off x="237500" y="124325"/>
            <a:ext cx="585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Why is the Problem a Problem?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9" name="Google Shape;569;p52"/>
          <p:cNvSpPr txBox="1"/>
          <p:nvPr/>
        </p:nvSpPr>
        <p:spPr>
          <a:xfrm rot="1491">
            <a:off x="536550" y="3860975"/>
            <a:ext cx="2075400" cy="530700"/>
          </a:xfrm>
          <a:prstGeom prst="rect">
            <a:avLst/>
          </a:prstGeom>
          <a:solidFill>
            <a:srgbClr val="F4F1D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3F61"/>
                </a:solidFill>
                <a:latin typeface="Livvic Medium"/>
                <a:ea typeface="Livvic Medium"/>
                <a:cs typeface="Livvic Medium"/>
                <a:sym typeface="Livvic Medium"/>
              </a:rPr>
              <a:t>Finding Suitable Metrics </a:t>
            </a:r>
            <a:endParaRPr>
              <a:solidFill>
                <a:srgbClr val="1A3F6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570" name="Google Shape;570;p52"/>
          <p:cNvSpPr/>
          <p:nvPr/>
        </p:nvSpPr>
        <p:spPr>
          <a:xfrm rot="-25630">
            <a:off x="3718720" y="3725225"/>
            <a:ext cx="2172960" cy="6588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2"/>
          <p:cNvSpPr txBox="1"/>
          <p:nvPr/>
        </p:nvSpPr>
        <p:spPr>
          <a:xfrm rot="961">
            <a:off x="3731962" y="3775620"/>
            <a:ext cx="21465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3F61"/>
                </a:solidFill>
                <a:latin typeface="Livvic Medium"/>
                <a:ea typeface="Livvic Medium"/>
                <a:cs typeface="Livvic Medium"/>
                <a:sym typeface="Livvic Medium"/>
              </a:rPr>
              <a:t>Differences among the Metrics</a:t>
            </a:r>
            <a:endParaRPr>
              <a:solidFill>
                <a:srgbClr val="1A3F6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572" name="Google Shape;5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737" y="1787963"/>
            <a:ext cx="1335299" cy="13352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2"/>
          <p:cNvSpPr/>
          <p:nvPr/>
        </p:nvSpPr>
        <p:spPr>
          <a:xfrm rot="-7056">
            <a:off x="6625235" y="3761386"/>
            <a:ext cx="2192405" cy="6285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74" name="Google Shape;574;p52"/>
          <p:cNvSpPr txBox="1"/>
          <p:nvPr/>
        </p:nvSpPr>
        <p:spPr>
          <a:xfrm rot="1491">
            <a:off x="6678987" y="3817950"/>
            <a:ext cx="20754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3F61"/>
                </a:solidFill>
                <a:latin typeface="Livvic Medium"/>
                <a:ea typeface="Livvic Medium"/>
                <a:cs typeface="Livvic Medium"/>
                <a:sym typeface="Livvic Medium"/>
              </a:rPr>
              <a:t>Implementation in Real-world IAS dataset</a:t>
            </a:r>
            <a:endParaRPr>
              <a:solidFill>
                <a:srgbClr val="1A3F6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575" name="Google Shape;575;p52"/>
          <p:cNvSpPr/>
          <p:nvPr/>
        </p:nvSpPr>
        <p:spPr>
          <a:xfrm>
            <a:off x="8140351" y="24135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2"/>
          <p:cNvSpPr/>
          <p:nvPr/>
        </p:nvSpPr>
        <p:spPr>
          <a:xfrm>
            <a:off x="7998100" y="792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2"/>
          <p:cNvSpPr/>
          <p:nvPr/>
        </p:nvSpPr>
        <p:spPr>
          <a:xfrm>
            <a:off x="8751804" y="792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2"/>
          <p:cNvSpPr/>
          <p:nvPr/>
        </p:nvSpPr>
        <p:spPr>
          <a:xfrm rot="5400000">
            <a:off x="8827988" y="1111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2"/>
          <p:cNvSpPr/>
          <p:nvPr/>
        </p:nvSpPr>
        <p:spPr>
          <a:xfrm>
            <a:off x="8140351" y="40348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2"/>
          <p:cNvSpPr/>
          <p:nvPr/>
        </p:nvSpPr>
        <p:spPr>
          <a:xfrm>
            <a:off x="8140351" y="565618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52"/>
          <p:cNvSpPr/>
          <p:nvPr/>
        </p:nvSpPr>
        <p:spPr>
          <a:xfrm>
            <a:off x="8915750" y="30435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3" name="Google Shape;58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9599" y="198899"/>
            <a:ext cx="930016" cy="13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3"/>
          <p:cNvSpPr txBox="1"/>
          <p:nvPr/>
        </p:nvSpPr>
        <p:spPr>
          <a:xfrm>
            <a:off x="246475" y="124325"/>
            <a:ext cx="386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Questions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9" name="Google Shape;589;p53"/>
          <p:cNvSpPr txBox="1"/>
          <p:nvPr/>
        </p:nvSpPr>
        <p:spPr>
          <a:xfrm>
            <a:off x="713250" y="1130325"/>
            <a:ext cx="79857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3F61"/>
                </a:solidFill>
                <a:latin typeface="Livvic"/>
                <a:ea typeface="Livvic"/>
                <a:cs typeface="Livvic"/>
                <a:sym typeface="Livvic"/>
              </a:rPr>
              <a:t>RQ1.</a:t>
            </a:r>
            <a:r>
              <a:rPr b="1"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What are the conceptual differences among the fair ranking metrics?</a:t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3F61"/>
                </a:solidFill>
                <a:latin typeface="Livvic"/>
                <a:ea typeface="Livvic"/>
                <a:cs typeface="Livvic"/>
                <a:sym typeface="Livvic"/>
              </a:rPr>
              <a:t>RQ2.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What is needed to apply these metrics to real IAS?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3F61"/>
                </a:solidFill>
                <a:latin typeface="Livvic"/>
                <a:ea typeface="Livvic"/>
                <a:cs typeface="Livvic"/>
                <a:sym typeface="Livvic"/>
              </a:rPr>
              <a:t>RQ3.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What are the design decisions and parameters involved, and how sensitive are the resulting metrics to those decisions? 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A3F61"/>
                </a:solidFill>
                <a:latin typeface="Livvic"/>
                <a:ea typeface="Livvic"/>
                <a:cs typeface="Livvic"/>
                <a:sym typeface="Livvic"/>
              </a:rPr>
              <a:t>RQ4.</a:t>
            </a:r>
            <a:r>
              <a:rPr b="1" lang="en">
                <a:latin typeface="Livvic"/>
                <a:ea typeface="Livvic"/>
                <a:cs typeface="Livvic"/>
                <a:sym typeface="Livvic"/>
              </a:rPr>
              <a:t> 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What are the empirical differences in how these metrics assess the relative fairness of different recommendation algorithms or retrieval runs?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90" name="Google Shape;590;p53"/>
          <p:cNvSpPr/>
          <p:nvPr/>
        </p:nvSpPr>
        <p:spPr>
          <a:xfrm>
            <a:off x="8140351" y="24135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53"/>
          <p:cNvSpPr/>
          <p:nvPr/>
        </p:nvSpPr>
        <p:spPr>
          <a:xfrm>
            <a:off x="7998100" y="792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53"/>
          <p:cNvSpPr/>
          <p:nvPr/>
        </p:nvSpPr>
        <p:spPr>
          <a:xfrm>
            <a:off x="8751804" y="792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3"/>
          <p:cNvSpPr/>
          <p:nvPr/>
        </p:nvSpPr>
        <p:spPr>
          <a:xfrm rot="5400000">
            <a:off x="8827988" y="1111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3"/>
          <p:cNvSpPr/>
          <p:nvPr/>
        </p:nvSpPr>
        <p:spPr>
          <a:xfrm>
            <a:off x="8140351" y="40348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3"/>
          <p:cNvSpPr/>
          <p:nvPr/>
        </p:nvSpPr>
        <p:spPr>
          <a:xfrm>
            <a:off x="8140351" y="565618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3"/>
          <p:cNvSpPr/>
          <p:nvPr/>
        </p:nvSpPr>
        <p:spPr>
          <a:xfrm>
            <a:off x="8915750" y="30435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3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4"/>
          <p:cNvSpPr/>
          <p:nvPr/>
        </p:nvSpPr>
        <p:spPr>
          <a:xfrm>
            <a:off x="1814125" y="1115150"/>
            <a:ext cx="5930400" cy="37956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4"/>
          <p:cNvSpPr txBox="1"/>
          <p:nvPr/>
        </p:nvSpPr>
        <p:spPr>
          <a:xfrm>
            <a:off x="237500" y="124325"/>
            <a:ext cx="294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Tasks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04" name="Google Shape;604;p54"/>
          <p:cNvSpPr/>
          <p:nvPr/>
        </p:nvSpPr>
        <p:spPr>
          <a:xfrm>
            <a:off x="2766225" y="1488900"/>
            <a:ext cx="3827100" cy="770100"/>
          </a:xfrm>
          <a:prstGeom prst="roundRect">
            <a:avLst>
              <a:gd fmla="val 9539" name="adj"/>
            </a:avLst>
          </a:prstGeom>
          <a:solidFill>
            <a:schemeClr val="lt1"/>
          </a:solidFill>
          <a:ln cap="flat" cmpd="sng" w="3810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Conceptual Analysis of Fair Ranking Metrics</a:t>
            </a:r>
            <a:endParaRPr/>
          </a:p>
        </p:txBody>
      </p:sp>
      <p:grpSp>
        <p:nvGrpSpPr>
          <p:cNvPr id="605" name="Google Shape;605;p54"/>
          <p:cNvGrpSpPr/>
          <p:nvPr/>
        </p:nvGrpSpPr>
        <p:grpSpPr>
          <a:xfrm>
            <a:off x="6425891" y="1296715"/>
            <a:ext cx="317354" cy="454718"/>
            <a:chOff x="7052678" y="3327363"/>
            <a:chExt cx="331509" cy="506763"/>
          </a:xfrm>
        </p:grpSpPr>
        <p:sp>
          <p:nvSpPr>
            <p:cNvPr id="606" name="Google Shape;606;p54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54"/>
          <p:cNvSpPr/>
          <p:nvPr/>
        </p:nvSpPr>
        <p:spPr>
          <a:xfrm>
            <a:off x="3785600" y="2712250"/>
            <a:ext cx="3827100" cy="770100"/>
          </a:xfrm>
          <a:prstGeom prst="roundRect">
            <a:avLst>
              <a:gd fmla="val 9539" name="adj"/>
            </a:avLst>
          </a:prstGeom>
          <a:solidFill>
            <a:schemeClr val="lt1"/>
          </a:solidFill>
          <a:ln cap="flat" cmpd="sng" w="3810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Implementing Fair Ranking Metrics in Real-World IAS Datasets</a:t>
            </a:r>
            <a:endParaRPr/>
          </a:p>
        </p:txBody>
      </p:sp>
      <p:grpSp>
        <p:nvGrpSpPr>
          <p:cNvPr id="609" name="Google Shape;609;p54"/>
          <p:cNvGrpSpPr/>
          <p:nvPr/>
        </p:nvGrpSpPr>
        <p:grpSpPr>
          <a:xfrm rot="-1575259">
            <a:off x="3748089" y="2541091"/>
            <a:ext cx="314380" cy="459419"/>
            <a:chOff x="7052678" y="3327363"/>
            <a:chExt cx="331509" cy="506763"/>
          </a:xfrm>
        </p:grpSpPr>
        <p:sp>
          <p:nvSpPr>
            <p:cNvPr id="610" name="Google Shape;610;p54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4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54"/>
          <p:cNvSpPr/>
          <p:nvPr/>
        </p:nvSpPr>
        <p:spPr>
          <a:xfrm>
            <a:off x="2189500" y="3899175"/>
            <a:ext cx="3827100" cy="770100"/>
          </a:xfrm>
          <a:prstGeom prst="roundRect">
            <a:avLst>
              <a:gd fmla="val 9539" name="adj"/>
            </a:avLst>
          </a:prstGeom>
          <a:solidFill>
            <a:schemeClr val="lt1"/>
          </a:solidFill>
          <a:ln cap="flat" cmpd="sng" w="3810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Sensitivity Analysis</a:t>
            </a:r>
            <a:endParaRPr/>
          </a:p>
        </p:txBody>
      </p:sp>
      <p:grpSp>
        <p:nvGrpSpPr>
          <p:cNvPr id="613" name="Google Shape;613;p54"/>
          <p:cNvGrpSpPr/>
          <p:nvPr/>
        </p:nvGrpSpPr>
        <p:grpSpPr>
          <a:xfrm rot="1145188">
            <a:off x="5700038" y="3683874"/>
            <a:ext cx="314382" cy="459411"/>
            <a:chOff x="7052678" y="3327363"/>
            <a:chExt cx="331509" cy="506763"/>
          </a:xfrm>
        </p:grpSpPr>
        <p:sp>
          <p:nvSpPr>
            <p:cNvPr id="614" name="Google Shape;614;p54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4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54"/>
          <p:cNvSpPr/>
          <p:nvPr/>
        </p:nvSpPr>
        <p:spPr>
          <a:xfrm>
            <a:off x="4626300" y="670750"/>
            <a:ext cx="233100" cy="211200"/>
          </a:xfrm>
          <a:prstGeom prst="ellipse">
            <a:avLst/>
          </a:prstGeom>
          <a:solidFill>
            <a:srgbClr val="F2622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7" name="Google Shape;617;p54"/>
          <p:cNvCxnSpPr>
            <a:stCxn id="616" idx="3"/>
          </p:cNvCxnSpPr>
          <p:nvPr/>
        </p:nvCxnSpPr>
        <p:spPr>
          <a:xfrm flipH="1">
            <a:off x="3999837" y="851020"/>
            <a:ext cx="660600" cy="256800"/>
          </a:xfrm>
          <a:prstGeom prst="straightConnector1">
            <a:avLst/>
          </a:prstGeom>
          <a:noFill/>
          <a:ln cap="flat" cmpd="sng" w="19050">
            <a:solidFill>
              <a:srgbClr val="0934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4"/>
          <p:cNvCxnSpPr>
            <a:stCxn id="616" idx="5"/>
          </p:cNvCxnSpPr>
          <p:nvPr/>
        </p:nvCxnSpPr>
        <p:spPr>
          <a:xfrm>
            <a:off x="4825263" y="851020"/>
            <a:ext cx="639000" cy="264000"/>
          </a:xfrm>
          <a:prstGeom prst="straightConnector1">
            <a:avLst/>
          </a:prstGeom>
          <a:noFill/>
          <a:ln cap="flat" cmpd="sng" w="19050">
            <a:solidFill>
              <a:srgbClr val="09347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54"/>
          <p:cNvSpPr/>
          <p:nvPr/>
        </p:nvSpPr>
        <p:spPr>
          <a:xfrm>
            <a:off x="8140351" y="24135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54"/>
          <p:cNvSpPr/>
          <p:nvPr/>
        </p:nvSpPr>
        <p:spPr>
          <a:xfrm>
            <a:off x="7998100" y="792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54"/>
          <p:cNvSpPr/>
          <p:nvPr/>
        </p:nvSpPr>
        <p:spPr>
          <a:xfrm>
            <a:off x="8751804" y="792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4"/>
          <p:cNvSpPr/>
          <p:nvPr/>
        </p:nvSpPr>
        <p:spPr>
          <a:xfrm rot="5400000">
            <a:off x="8827988" y="1111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4"/>
          <p:cNvSpPr/>
          <p:nvPr/>
        </p:nvSpPr>
        <p:spPr>
          <a:xfrm>
            <a:off x="8140351" y="403486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4"/>
          <p:cNvSpPr/>
          <p:nvPr/>
        </p:nvSpPr>
        <p:spPr>
          <a:xfrm>
            <a:off x="8140351" y="565618"/>
            <a:ext cx="8412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4"/>
          <p:cNvSpPr/>
          <p:nvPr/>
        </p:nvSpPr>
        <p:spPr>
          <a:xfrm>
            <a:off x="8915750" y="30435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4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5"/>
          <p:cNvSpPr txBox="1"/>
          <p:nvPr/>
        </p:nvSpPr>
        <p:spPr>
          <a:xfrm>
            <a:off x="228525" y="116775"/>
            <a:ext cx="576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Metrics Design Decomposition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32" name="Google Shape;632;p55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459025" y="4230890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5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459025" y="1782519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5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459025" y="2384633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459025" y="3017331"/>
            <a:ext cx="529060" cy="5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5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459025" y="3628775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5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988088" y="2398785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5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988090" y="4248120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988088" y="1789673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5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988088" y="3000984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5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988088" y="3635867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5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459025" y="1201650"/>
            <a:ext cx="529050" cy="53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55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988088" y="1201650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5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821650" y="2822187"/>
            <a:ext cx="418951" cy="48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5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1942613" y="4427524"/>
            <a:ext cx="195543" cy="22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5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687150" y="1201650"/>
            <a:ext cx="687952" cy="78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5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1747115" y="2039184"/>
            <a:ext cx="568018" cy="65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5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1864378" y="3425839"/>
            <a:ext cx="333504" cy="40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5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1896497" y="3955114"/>
            <a:ext cx="269259" cy="314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55"/>
          <p:cNvCxnSpPr/>
          <p:nvPr/>
        </p:nvCxnSpPr>
        <p:spPr>
          <a:xfrm>
            <a:off x="2624147" y="1602391"/>
            <a:ext cx="4800" cy="2490000"/>
          </a:xfrm>
          <a:prstGeom prst="straightConnector1">
            <a:avLst/>
          </a:prstGeom>
          <a:noFill/>
          <a:ln cap="flat" cmpd="sng" w="38100">
            <a:solidFill>
              <a:srgbClr val="E07A5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55"/>
          <p:cNvSpPr txBox="1"/>
          <p:nvPr/>
        </p:nvSpPr>
        <p:spPr>
          <a:xfrm rot="-5400000">
            <a:off x="2132413" y="2727891"/>
            <a:ext cx="11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attention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652" name="Google Shape;652;p55"/>
          <p:cNvSpPr txBox="1"/>
          <p:nvPr/>
        </p:nvSpPr>
        <p:spPr>
          <a:xfrm>
            <a:off x="3067825" y="904588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374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Fairness Goal</a:t>
            </a:r>
            <a:endParaRPr sz="1800">
              <a:solidFill>
                <a:srgbClr val="3F374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653" name="Google Shape;653;p55"/>
          <p:cNvSpPr txBox="1"/>
          <p:nvPr/>
        </p:nvSpPr>
        <p:spPr>
          <a:xfrm>
            <a:off x="3067825" y="1294547"/>
            <a:ext cx="2533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What does it mean to be fair?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654" name="Google Shape;654;p55"/>
          <p:cNvGrpSpPr/>
          <p:nvPr/>
        </p:nvGrpSpPr>
        <p:grpSpPr>
          <a:xfrm>
            <a:off x="4569718" y="4916280"/>
            <a:ext cx="2252199" cy="93989"/>
            <a:chOff x="3445893" y="4053330"/>
            <a:chExt cx="2252199" cy="93989"/>
          </a:xfrm>
        </p:grpSpPr>
        <p:sp>
          <p:nvSpPr>
            <p:cNvPr id="655" name="Google Shape;655;p55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5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55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5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55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5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5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55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55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5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5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5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5"/>
          <p:cNvSpPr/>
          <p:nvPr/>
        </p:nvSpPr>
        <p:spPr>
          <a:xfrm>
            <a:off x="8931675" y="3392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5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55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6"/>
          <p:cNvSpPr txBox="1"/>
          <p:nvPr/>
        </p:nvSpPr>
        <p:spPr>
          <a:xfrm>
            <a:off x="247775" y="107800"/>
            <a:ext cx="310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Fairness Goal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75" name="Google Shape;675;p56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247775" y="293474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6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247775" y="412087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6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247775" y="1767774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6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247775" y="3539494"/>
            <a:ext cx="443920" cy="50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6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247775" y="2352597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6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691699" y="1781303"/>
            <a:ext cx="385720" cy="5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6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691701" y="2951211"/>
            <a:ext cx="385720" cy="51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6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691699" y="4127710"/>
            <a:ext cx="385720" cy="5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6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691699" y="3523866"/>
            <a:ext cx="385720" cy="5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6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691699" y="2359376"/>
            <a:ext cx="385720" cy="51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6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247775" y="1201650"/>
            <a:ext cx="443915" cy="5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6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691699" y="1201650"/>
            <a:ext cx="385720" cy="5073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7" name="Google Shape;687;p56"/>
          <p:cNvGrpSpPr/>
          <p:nvPr/>
        </p:nvGrpSpPr>
        <p:grpSpPr>
          <a:xfrm rot="-369068">
            <a:off x="6351892" y="1388817"/>
            <a:ext cx="2622917" cy="2035884"/>
            <a:chOff x="4826181" y="2009584"/>
            <a:chExt cx="3378000" cy="2530142"/>
          </a:xfrm>
        </p:grpSpPr>
        <p:grpSp>
          <p:nvGrpSpPr>
            <p:cNvPr id="688" name="Google Shape;688;p56"/>
            <p:cNvGrpSpPr/>
            <p:nvPr/>
          </p:nvGrpSpPr>
          <p:grpSpPr>
            <a:xfrm>
              <a:off x="6352224" y="2009584"/>
              <a:ext cx="677773" cy="749666"/>
              <a:chOff x="6352224" y="2009584"/>
              <a:chExt cx="677773" cy="749666"/>
            </a:xfrm>
          </p:grpSpPr>
          <p:grpSp>
            <p:nvGrpSpPr>
              <p:cNvPr id="689" name="Google Shape;689;p56"/>
              <p:cNvGrpSpPr/>
              <p:nvPr/>
            </p:nvGrpSpPr>
            <p:grpSpPr>
              <a:xfrm rot="559714">
                <a:off x="6393440" y="2157569"/>
                <a:ext cx="595340" cy="557114"/>
                <a:chOff x="2314575" y="2133725"/>
                <a:chExt cx="595325" cy="557100"/>
              </a:xfrm>
            </p:grpSpPr>
            <p:cxnSp>
              <p:nvCxnSpPr>
                <p:cNvPr id="690" name="Google Shape;690;p56"/>
                <p:cNvCxnSpPr/>
                <p:nvPr/>
              </p:nvCxnSpPr>
              <p:spPr>
                <a:xfrm>
                  <a:off x="2567000" y="2143125"/>
                  <a:ext cx="342900" cy="504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D405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1" name="Google Shape;691;p56"/>
                <p:cNvCxnSpPr/>
                <p:nvPr/>
              </p:nvCxnSpPr>
              <p:spPr>
                <a:xfrm flipH="1" rot="10800000">
                  <a:off x="2314575" y="2133725"/>
                  <a:ext cx="267000" cy="557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D405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692" name="Google Shape;692;p56"/>
              <p:cNvSpPr/>
              <p:nvPr/>
            </p:nvSpPr>
            <p:spPr>
              <a:xfrm rot="559553">
                <a:off x="6521497" y="2034244"/>
                <a:ext cx="331380" cy="331380"/>
              </a:xfrm>
              <a:prstGeom prst="ellipse">
                <a:avLst/>
              </a:prstGeom>
              <a:solidFill>
                <a:srgbClr val="F2CC8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3" name="Google Shape;693;p56"/>
            <p:cNvSpPr/>
            <p:nvPr/>
          </p:nvSpPr>
          <p:spPr>
            <a:xfrm rot="377138">
              <a:off x="4914962" y="2571725"/>
              <a:ext cx="3200440" cy="1798202"/>
            </a:xfrm>
            <a:prstGeom prst="roundRect">
              <a:avLst>
                <a:gd fmla="val 9539" name="adj"/>
              </a:avLst>
            </a:prstGeom>
            <a:solidFill>
              <a:srgbClr val="F4F1DE"/>
            </a:solidFill>
            <a:ln cap="flat" cmpd="sng" w="9525">
              <a:solidFill>
                <a:srgbClr val="3D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56"/>
          <p:cNvSpPr txBox="1"/>
          <p:nvPr/>
        </p:nvSpPr>
        <p:spPr>
          <a:xfrm rot="7181">
            <a:off x="6684983" y="2014271"/>
            <a:ext cx="2010604" cy="24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05B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IAA, EUR, RUR, EEL, EER</a:t>
            </a:r>
            <a:endParaRPr>
              <a:solidFill>
                <a:srgbClr val="3D405B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grpSp>
        <p:nvGrpSpPr>
          <p:cNvPr id="695" name="Google Shape;695;p56"/>
          <p:cNvGrpSpPr/>
          <p:nvPr/>
        </p:nvGrpSpPr>
        <p:grpSpPr>
          <a:xfrm rot="196379">
            <a:off x="1583343" y="1435834"/>
            <a:ext cx="2612362" cy="1961250"/>
            <a:chOff x="971723" y="2009575"/>
            <a:chExt cx="3314400" cy="2466387"/>
          </a:xfrm>
        </p:grpSpPr>
        <p:grpSp>
          <p:nvGrpSpPr>
            <p:cNvPr id="696" name="Google Shape;696;p56"/>
            <p:cNvGrpSpPr/>
            <p:nvPr/>
          </p:nvGrpSpPr>
          <p:grpSpPr>
            <a:xfrm>
              <a:off x="2255063" y="2009575"/>
              <a:ext cx="595325" cy="676500"/>
              <a:chOff x="2255063" y="2009575"/>
              <a:chExt cx="595325" cy="676500"/>
            </a:xfrm>
          </p:grpSpPr>
          <p:grpSp>
            <p:nvGrpSpPr>
              <p:cNvPr id="697" name="Google Shape;697;p56"/>
              <p:cNvGrpSpPr/>
              <p:nvPr/>
            </p:nvGrpSpPr>
            <p:grpSpPr>
              <a:xfrm>
                <a:off x="2255063" y="2128975"/>
                <a:ext cx="595325" cy="557100"/>
                <a:chOff x="2314575" y="2133725"/>
                <a:chExt cx="595325" cy="557100"/>
              </a:xfrm>
            </p:grpSpPr>
            <p:cxnSp>
              <p:nvCxnSpPr>
                <p:cNvPr id="698" name="Google Shape;698;p56"/>
                <p:cNvCxnSpPr/>
                <p:nvPr/>
              </p:nvCxnSpPr>
              <p:spPr>
                <a:xfrm>
                  <a:off x="2567000" y="2143125"/>
                  <a:ext cx="342900" cy="5049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D405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99" name="Google Shape;699;p56"/>
                <p:cNvCxnSpPr/>
                <p:nvPr/>
              </p:nvCxnSpPr>
              <p:spPr>
                <a:xfrm flipH="1" rot="10800000">
                  <a:off x="2314575" y="2133725"/>
                  <a:ext cx="267000" cy="557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D405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700" name="Google Shape;700;p56"/>
              <p:cNvSpPr/>
              <p:nvPr/>
            </p:nvSpPr>
            <p:spPr>
              <a:xfrm>
                <a:off x="2344850" y="2009575"/>
                <a:ext cx="331500" cy="331500"/>
              </a:xfrm>
              <a:prstGeom prst="ellipse">
                <a:avLst/>
              </a:prstGeom>
              <a:solidFill>
                <a:srgbClr val="E07A5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1" name="Google Shape;701;p56"/>
            <p:cNvSpPr/>
            <p:nvPr/>
          </p:nvSpPr>
          <p:spPr>
            <a:xfrm rot="-231867">
              <a:off x="1028684" y="2571768"/>
              <a:ext cx="3200477" cy="1798389"/>
            </a:xfrm>
            <a:prstGeom prst="roundRect">
              <a:avLst>
                <a:gd fmla="val 9539" name="adj"/>
              </a:avLst>
            </a:prstGeom>
            <a:solidFill>
              <a:srgbClr val="F4F1DE"/>
            </a:solidFill>
            <a:ln cap="flat" cmpd="sng" w="9525">
              <a:solidFill>
                <a:srgbClr val="3D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p56"/>
          <p:cNvSpPr txBox="1"/>
          <p:nvPr/>
        </p:nvSpPr>
        <p:spPr>
          <a:xfrm rot="-38848">
            <a:off x="1712306" y="2475667"/>
            <a:ext cx="2336249" cy="628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Item position should not be affected by membership</a:t>
            </a:r>
            <a:endParaRPr i="1"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405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3" name="Google Shape;703;p56"/>
          <p:cNvSpPr txBox="1"/>
          <p:nvPr/>
        </p:nvSpPr>
        <p:spPr>
          <a:xfrm rot="13036">
            <a:off x="6555743" y="2438062"/>
            <a:ext cx="2215216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Exposure/attention should be proportional to relevance</a:t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04" name="Google Shape;704;p56"/>
          <p:cNvSpPr/>
          <p:nvPr/>
        </p:nvSpPr>
        <p:spPr>
          <a:xfrm rot="17199">
            <a:off x="6555741" y="3073750"/>
            <a:ext cx="1439118" cy="1213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vvic Medium"/>
                <a:ea typeface="Livvic Medium"/>
                <a:cs typeface="Livvic Medium"/>
                <a:sym typeface="Livvic Medium"/>
              </a:rPr>
              <a:t>Equal Opportunity</a:t>
            </a:r>
            <a:endParaRPr sz="11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grpSp>
        <p:nvGrpSpPr>
          <p:cNvPr id="705" name="Google Shape;705;p56"/>
          <p:cNvGrpSpPr/>
          <p:nvPr/>
        </p:nvGrpSpPr>
        <p:grpSpPr>
          <a:xfrm rot="-1498749">
            <a:off x="6782368" y="2961500"/>
            <a:ext cx="215883" cy="329671"/>
            <a:chOff x="7052678" y="3327363"/>
            <a:chExt cx="331509" cy="506763"/>
          </a:xfrm>
        </p:grpSpPr>
        <p:sp>
          <p:nvSpPr>
            <p:cNvPr id="706" name="Google Shape;706;p56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6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56"/>
          <p:cNvSpPr/>
          <p:nvPr/>
        </p:nvSpPr>
        <p:spPr>
          <a:xfrm rot="18084">
            <a:off x="2457554" y="3137350"/>
            <a:ext cx="1197617" cy="11535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ivvic Medium"/>
                <a:ea typeface="Livvic Medium"/>
                <a:cs typeface="Livvic Medium"/>
                <a:sym typeface="Livvic Medium"/>
              </a:rPr>
              <a:t>Statistical Parity</a:t>
            </a:r>
            <a:endParaRPr sz="10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grpSp>
        <p:nvGrpSpPr>
          <p:cNvPr id="709" name="Google Shape;709;p56"/>
          <p:cNvGrpSpPr/>
          <p:nvPr/>
        </p:nvGrpSpPr>
        <p:grpSpPr>
          <a:xfrm rot="991326">
            <a:off x="3231225" y="3070894"/>
            <a:ext cx="216705" cy="328595"/>
            <a:chOff x="7052678" y="3327363"/>
            <a:chExt cx="331509" cy="506763"/>
          </a:xfrm>
        </p:grpSpPr>
        <p:sp>
          <p:nvSpPr>
            <p:cNvPr id="710" name="Google Shape;710;p56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56"/>
          <p:cNvSpPr txBox="1"/>
          <p:nvPr/>
        </p:nvSpPr>
        <p:spPr>
          <a:xfrm rot="-39826">
            <a:off x="1672558" y="1967394"/>
            <a:ext cx="2382460" cy="2430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05B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PreF𝚫, FAIR, AWRF, DP, EED</a:t>
            </a:r>
            <a:endParaRPr>
              <a:solidFill>
                <a:srgbClr val="3D405B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713" name="Google Shape;713;p56"/>
          <p:cNvSpPr/>
          <p:nvPr/>
        </p:nvSpPr>
        <p:spPr>
          <a:xfrm>
            <a:off x="1128070" y="1216468"/>
            <a:ext cx="24600" cy="22491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6"/>
          <p:cNvSpPr txBox="1"/>
          <p:nvPr/>
        </p:nvSpPr>
        <p:spPr>
          <a:xfrm rot="5400000">
            <a:off x="930532" y="2138954"/>
            <a:ext cx="87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Group A</a:t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715" name="Google Shape;715;p56"/>
          <p:cNvSpPr/>
          <p:nvPr/>
        </p:nvSpPr>
        <p:spPr>
          <a:xfrm>
            <a:off x="1128070" y="3539488"/>
            <a:ext cx="24600" cy="11058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6"/>
          <p:cNvSpPr txBox="1"/>
          <p:nvPr/>
        </p:nvSpPr>
        <p:spPr>
          <a:xfrm rot="5400000">
            <a:off x="982375" y="3907750"/>
            <a:ext cx="8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Group B</a:t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717" name="Google Shape;717;p56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4701625" y="304344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6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4701625" y="422957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6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4701625" y="1876474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6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4701625" y="3648194"/>
            <a:ext cx="443920" cy="50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6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4701625" y="2461297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6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5145549" y="1890003"/>
            <a:ext cx="385720" cy="5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6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5145551" y="3059911"/>
            <a:ext cx="385720" cy="51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6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5145549" y="4236410"/>
            <a:ext cx="385720" cy="5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6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5145549" y="3632566"/>
            <a:ext cx="385720" cy="5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6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5145549" y="2468076"/>
            <a:ext cx="385720" cy="51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6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4701625" y="1310350"/>
            <a:ext cx="443915" cy="5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6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5145549" y="1310350"/>
            <a:ext cx="385720" cy="5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6"/>
          <p:cNvSpPr/>
          <p:nvPr/>
        </p:nvSpPr>
        <p:spPr>
          <a:xfrm>
            <a:off x="5553950" y="1370150"/>
            <a:ext cx="6963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6"/>
          <p:cNvSpPr/>
          <p:nvPr/>
        </p:nvSpPr>
        <p:spPr>
          <a:xfrm>
            <a:off x="5553950" y="1505700"/>
            <a:ext cx="6120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6"/>
          <p:cNvSpPr/>
          <p:nvPr/>
        </p:nvSpPr>
        <p:spPr>
          <a:xfrm>
            <a:off x="5542575" y="2011600"/>
            <a:ext cx="6120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"/>
          <p:cNvSpPr/>
          <p:nvPr/>
        </p:nvSpPr>
        <p:spPr>
          <a:xfrm>
            <a:off x="5542573" y="2147150"/>
            <a:ext cx="4995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/>
          <p:nvPr/>
        </p:nvSpPr>
        <p:spPr>
          <a:xfrm>
            <a:off x="5542572" y="2549200"/>
            <a:ext cx="5505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6"/>
          <p:cNvSpPr/>
          <p:nvPr/>
        </p:nvSpPr>
        <p:spPr>
          <a:xfrm>
            <a:off x="5542571" y="2684750"/>
            <a:ext cx="3858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6"/>
          <p:cNvSpPr/>
          <p:nvPr/>
        </p:nvSpPr>
        <p:spPr>
          <a:xfrm>
            <a:off x="5542572" y="3181175"/>
            <a:ext cx="4995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6"/>
          <p:cNvSpPr/>
          <p:nvPr/>
        </p:nvSpPr>
        <p:spPr>
          <a:xfrm>
            <a:off x="5542568" y="3316725"/>
            <a:ext cx="3057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6"/>
          <p:cNvSpPr/>
          <p:nvPr/>
        </p:nvSpPr>
        <p:spPr>
          <a:xfrm>
            <a:off x="5553950" y="3728250"/>
            <a:ext cx="4440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6"/>
          <p:cNvSpPr/>
          <p:nvPr/>
        </p:nvSpPr>
        <p:spPr>
          <a:xfrm>
            <a:off x="5553950" y="3863800"/>
            <a:ext cx="1821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6"/>
          <p:cNvSpPr/>
          <p:nvPr/>
        </p:nvSpPr>
        <p:spPr>
          <a:xfrm>
            <a:off x="5553950" y="4350750"/>
            <a:ext cx="3858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6"/>
          <p:cNvSpPr/>
          <p:nvPr/>
        </p:nvSpPr>
        <p:spPr>
          <a:xfrm>
            <a:off x="5553950" y="4486300"/>
            <a:ext cx="1092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1" name="Google Shape;741;p56"/>
          <p:cNvCxnSpPr/>
          <p:nvPr/>
        </p:nvCxnSpPr>
        <p:spPr>
          <a:xfrm flipH="1">
            <a:off x="5936200" y="1310350"/>
            <a:ext cx="346500" cy="3343800"/>
          </a:xfrm>
          <a:prstGeom prst="straightConnector1">
            <a:avLst/>
          </a:prstGeom>
          <a:noFill/>
          <a:ln cap="flat" cmpd="sng" w="9525">
            <a:solidFill>
              <a:srgbClr val="09347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2" name="Google Shape;742;p56"/>
          <p:cNvCxnSpPr/>
          <p:nvPr/>
        </p:nvCxnSpPr>
        <p:spPr>
          <a:xfrm flipH="1">
            <a:off x="5656663" y="1486850"/>
            <a:ext cx="517200" cy="3186600"/>
          </a:xfrm>
          <a:prstGeom prst="straightConnector1">
            <a:avLst/>
          </a:prstGeom>
          <a:noFill/>
          <a:ln cap="flat" cmpd="sng" w="9525">
            <a:solidFill>
              <a:srgbClr val="FF560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43" name="Google Shape;743;p56"/>
          <p:cNvSpPr/>
          <p:nvPr/>
        </p:nvSpPr>
        <p:spPr>
          <a:xfrm>
            <a:off x="4846275" y="985850"/>
            <a:ext cx="2196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6"/>
          <p:cNvSpPr/>
          <p:nvPr/>
        </p:nvSpPr>
        <p:spPr>
          <a:xfrm>
            <a:off x="4846275" y="1121400"/>
            <a:ext cx="2196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6"/>
          <p:cNvSpPr txBox="1"/>
          <p:nvPr/>
        </p:nvSpPr>
        <p:spPr>
          <a:xfrm>
            <a:off x="5065875" y="889875"/>
            <a:ext cx="81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Relevance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46" name="Google Shape;746;p56"/>
          <p:cNvSpPr txBox="1"/>
          <p:nvPr/>
        </p:nvSpPr>
        <p:spPr>
          <a:xfrm>
            <a:off x="5070299" y="1028200"/>
            <a:ext cx="126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Exposure/Attention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47" name="Google Shape;747;p56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56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56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6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6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6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56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6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6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6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6"/>
          <p:cNvSpPr/>
          <p:nvPr/>
        </p:nvSpPr>
        <p:spPr>
          <a:xfrm>
            <a:off x="8931675" y="3392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6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9" name="Google Shape;759;p56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7"/>
          <p:cNvSpPr txBox="1"/>
          <p:nvPr/>
        </p:nvSpPr>
        <p:spPr>
          <a:xfrm>
            <a:off x="243600" y="116775"/>
            <a:ext cx="579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Metrics Design Decomposition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65" name="Google Shape;765;p57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459025" y="4230890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7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459025" y="1782519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7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459025" y="2384633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7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459025" y="3017331"/>
            <a:ext cx="529060" cy="5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7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459025" y="3628775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7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988088" y="2398785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7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988090" y="4248120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7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988088" y="1789673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7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988088" y="3000984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7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988088" y="3635867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7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459025" y="1201650"/>
            <a:ext cx="529050" cy="53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7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988088" y="1201650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7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821650" y="2822187"/>
            <a:ext cx="418951" cy="48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7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1942613" y="4427524"/>
            <a:ext cx="195543" cy="22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7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687150" y="1201650"/>
            <a:ext cx="687952" cy="78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7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1747115" y="2039184"/>
            <a:ext cx="568018" cy="65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7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1864378" y="3425839"/>
            <a:ext cx="333504" cy="40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7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1896497" y="3955114"/>
            <a:ext cx="269259" cy="314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Google Shape;783;p57"/>
          <p:cNvCxnSpPr/>
          <p:nvPr/>
        </p:nvCxnSpPr>
        <p:spPr>
          <a:xfrm>
            <a:off x="2624147" y="1602391"/>
            <a:ext cx="4800" cy="2490000"/>
          </a:xfrm>
          <a:prstGeom prst="straightConnector1">
            <a:avLst/>
          </a:prstGeom>
          <a:noFill/>
          <a:ln cap="flat" cmpd="sng" w="38100">
            <a:solidFill>
              <a:srgbClr val="E07A5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4" name="Google Shape;784;p57"/>
          <p:cNvSpPr txBox="1"/>
          <p:nvPr/>
        </p:nvSpPr>
        <p:spPr>
          <a:xfrm rot="-5400000">
            <a:off x="2132413" y="2727891"/>
            <a:ext cx="11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attention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85" name="Google Shape;785;p57"/>
          <p:cNvSpPr txBox="1"/>
          <p:nvPr/>
        </p:nvSpPr>
        <p:spPr>
          <a:xfrm>
            <a:off x="3067825" y="904588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374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Fairness Goal</a:t>
            </a:r>
            <a:endParaRPr sz="1800">
              <a:solidFill>
                <a:srgbClr val="3F374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786" name="Google Shape;786;p57"/>
          <p:cNvSpPr txBox="1"/>
          <p:nvPr/>
        </p:nvSpPr>
        <p:spPr>
          <a:xfrm>
            <a:off x="3067825" y="1294547"/>
            <a:ext cx="2533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What does it mean to be fair?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787" name="Google Shape;787;p57"/>
          <p:cNvSpPr txBox="1"/>
          <p:nvPr/>
        </p:nvSpPr>
        <p:spPr>
          <a:xfrm>
            <a:off x="5808750" y="904588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374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Browsing Model</a:t>
            </a:r>
            <a:endParaRPr sz="1800">
              <a:solidFill>
                <a:srgbClr val="3F374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788" name="Google Shape;788;p57"/>
          <p:cNvSpPr txBox="1"/>
          <p:nvPr/>
        </p:nvSpPr>
        <p:spPr>
          <a:xfrm>
            <a:off x="5686525" y="1294525"/>
            <a:ext cx="29313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How to measure position weight?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789" name="Google Shape;789;p57"/>
          <p:cNvGrpSpPr/>
          <p:nvPr/>
        </p:nvGrpSpPr>
        <p:grpSpPr>
          <a:xfrm>
            <a:off x="4569718" y="4916280"/>
            <a:ext cx="2252199" cy="93989"/>
            <a:chOff x="3445893" y="4053330"/>
            <a:chExt cx="2252199" cy="93989"/>
          </a:xfrm>
        </p:grpSpPr>
        <p:sp>
          <p:nvSpPr>
            <p:cNvPr id="790" name="Google Shape;790;p57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7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2" name="Google Shape;792;p57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57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57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7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7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57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57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57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57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57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7"/>
          <p:cNvSpPr/>
          <p:nvPr/>
        </p:nvSpPr>
        <p:spPr>
          <a:xfrm>
            <a:off x="8931675" y="3392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7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57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8"/>
          <p:cNvSpPr/>
          <p:nvPr/>
        </p:nvSpPr>
        <p:spPr>
          <a:xfrm>
            <a:off x="2087667" y="1286325"/>
            <a:ext cx="1986000" cy="1772700"/>
          </a:xfrm>
          <a:prstGeom prst="ellipse">
            <a:avLst/>
          </a:prstGeom>
          <a:solidFill>
            <a:srgbClr val="F4F1DE"/>
          </a:solidFill>
          <a:ln cap="flat" cmpd="sng" w="9525">
            <a:solidFill>
              <a:srgbClr val="612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visiting probability exponentially decreases with position</a:t>
            </a:r>
            <a:endParaRPr sz="1500"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07A5F"/>
                </a:solidFill>
                <a:latin typeface="Open Sans"/>
                <a:ea typeface="Open Sans"/>
                <a:cs typeface="Open Sans"/>
                <a:sym typeface="Open Sans"/>
              </a:rPr>
              <a:t>RBP</a:t>
            </a:r>
            <a:endParaRPr b="1" sz="1500">
              <a:solidFill>
                <a:srgbClr val="E07A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0" name="Google Shape;810;p58"/>
          <p:cNvSpPr/>
          <p:nvPr/>
        </p:nvSpPr>
        <p:spPr>
          <a:xfrm>
            <a:off x="2155206" y="3262872"/>
            <a:ext cx="1986000" cy="1772700"/>
          </a:xfrm>
          <a:prstGeom prst="ellipse">
            <a:avLst/>
          </a:prstGeom>
          <a:solidFill>
            <a:srgbClr val="F4F1DE"/>
          </a:solidFill>
          <a:ln cap="flat" cmpd="sng" w="9525">
            <a:solidFill>
              <a:srgbClr val="612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visiting probability depends on relevance of visited items</a:t>
            </a:r>
            <a:endParaRPr sz="1500"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07A5F"/>
                </a:solidFill>
                <a:latin typeface="Open Sans"/>
                <a:ea typeface="Open Sans"/>
                <a:cs typeface="Open Sans"/>
                <a:sym typeface="Open Sans"/>
              </a:rPr>
              <a:t>Cascade</a:t>
            </a:r>
            <a:endParaRPr b="1" sz="1500">
              <a:solidFill>
                <a:srgbClr val="E07A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58"/>
          <p:cNvSpPr/>
          <p:nvPr/>
        </p:nvSpPr>
        <p:spPr>
          <a:xfrm>
            <a:off x="5007353" y="1299502"/>
            <a:ext cx="1986000" cy="1772700"/>
          </a:xfrm>
          <a:prstGeom prst="ellipse">
            <a:avLst/>
          </a:prstGeom>
          <a:solidFill>
            <a:srgbClr val="F4F1DE"/>
          </a:solidFill>
          <a:ln cap="flat" cmpd="sng" w="9525">
            <a:solidFill>
              <a:srgbClr val="612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visiting probability exponentially decreases with position</a:t>
            </a:r>
            <a:endParaRPr sz="1500"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07A5F"/>
                </a:solidFill>
                <a:latin typeface="Open Sans"/>
                <a:ea typeface="Open Sans"/>
                <a:cs typeface="Open Sans"/>
                <a:sym typeface="Open Sans"/>
              </a:rPr>
              <a:t>Geometric</a:t>
            </a:r>
            <a:endParaRPr b="1" sz="1500">
              <a:solidFill>
                <a:srgbClr val="E07A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58"/>
          <p:cNvSpPr/>
          <p:nvPr/>
        </p:nvSpPr>
        <p:spPr>
          <a:xfrm>
            <a:off x="5048244" y="3289225"/>
            <a:ext cx="1986000" cy="1772700"/>
          </a:xfrm>
          <a:prstGeom prst="ellipse">
            <a:avLst/>
          </a:prstGeom>
          <a:solidFill>
            <a:srgbClr val="F4F1DE"/>
          </a:solidFill>
          <a:ln cap="flat" cmpd="sng" w="9525">
            <a:solidFill>
              <a:srgbClr val="612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visiting probability logarithmically decreases with position</a:t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E07A5F"/>
                </a:solidFill>
                <a:latin typeface="Open Sans"/>
                <a:ea typeface="Open Sans"/>
                <a:cs typeface="Open Sans"/>
                <a:sym typeface="Open Sans"/>
              </a:rPr>
              <a:t>Logarithmic</a:t>
            </a:r>
            <a:endParaRPr b="1" sz="1600">
              <a:solidFill>
                <a:srgbClr val="E07A5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3" name="Google Shape;813;p58"/>
          <p:cNvSpPr/>
          <p:nvPr/>
        </p:nvSpPr>
        <p:spPr>
          <a:xfrm>
            <a:off x="176650" y="1646204"/>
            <a:ext cx="1986000" cy="79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7A5F"/>
          </a:solidFill>
          <a:ln cap="flat" cmpd="sng" w="9525">
            <a:solidFill>
              <a:srgbClr val="612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4F1DE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patience parameter</a:t>
            </a:r>
            <a:endParaRPr sz="1300">
              <a:solidFill>
                <a:srgbClr val="F4F1DE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14" name="Google Shape;814;p58"/>
          <p:cNvSpPr/>
          <p:nvPr/>
        </p:nvSpPr>
        <p:spPr>
          <a:xfrm>
            <a:off x="176650" y="3449775"/>
            <a:ext cx="2142900" cy="117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7A5F"/>
          </a:solidFill>
          <a:ln cap="flat" cmpd="sng" w="9525">
            <a:solidFill>
              <a:srgbClr val="612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4F1DE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patience parameter</a:t>
            </a:r>
            <a:endParaRPr sz="1300">
              <a:solidFill>
                <a:srgbClr val="F4F1DE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4F1DE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stopping probability</a:t>
            </a:r>
            <a:endParaRPr sz="1300">
              <a:solidFill>
                <a:srgbClr val="F4F1DE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15" name="Google Shape;815;p58"/>
          <p:cNvSpPr/>
          <p:nvPr/>
        </p:nvSpPr>
        <p:spPr>
          <a:xfrm flipH="1">
            <a:off x="6879475" y="1674834"/>
            <a:ext cx="2226000" cy="79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7A5F"/>
          </a:solidFill>
          <a:ln cap="flat" cmpd="sng" w="9525">
            <a:solidFill>
              <a:srgbClr val="612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4F1DE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stopping probability</a:t>
            </a:r>
            <a:endParaRPr sz="1300">
              <a:solidFill>
                <a:srgbClr val="F4F1DE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816" name="Google Shape;816;p58"/>
          <p:cNvSpPr txBox="1"/>
          <p:nvPr/>
        </p:nvSpPr>
        <p:spPr>
          <a:xfrm>
            <a:off x="243600" y="116775"/>
            <a:ext cx="579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Browsing Models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17" name="Google Shape;817;p58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58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58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8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8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58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58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58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58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58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8"/>
          <p:cNvSpPr/>
          <p:nvPr/>
        </p:nvSpPr>
        <p:spPr>
          <a:xfrm>
            <a:off x="8931675" y="3392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8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9" name="Google Shape;829;p58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59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459025" y="4230890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9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459025" y="1782519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9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459025" y="2384633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59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459025" y="3017331"/>
            <a:ext cx="529060" cy="5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9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459025" y="3628775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9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988088" y="2398785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9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988090" y="4248120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9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988088" y="1789673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9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988088" y="3000984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9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988088" y="3635867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9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459025" y="1201650"/>
            <a:ext cx="529050" cy="53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9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988088" y="1201650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9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821650" y="2822187"/>
            <a:ext cx="418951" cy="48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9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1942613" y="4427524"/>
            <a:ext cx="195543" cy="22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9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687150" y="1201650"/>
            <a:ext cx="687952" cy="78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9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1747115" y="2039184"/>
            <a:ext cx="568018" cy="65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59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1864378" y="3425839"/>
            <a:ext cx="333504" cy="40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59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1896497" y="3955114"/>
            <a:ext cx="269259" cy="314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2" name="Google Shape;852;p59"/>
          <p:cNvCxnSpPr/>
          <p:nvPr/>
        </p:nvCxnSpPr>
        <p:spPr>
          <a:xfrm>
            <a:off x="2624147" y="1602391"/>
            <a:ext cx="4800" cy="2490000"/>
          </a:xfrm>
          <a:prstGeom prst="straightConnector1">
            <a:avLst/>
          </a:prstGeom>
          <a:noFill/>
          <a:ln cap="flat" cmpd="sng" w="38100">
            <a:solidFill>
              <a:srgbClr val="E07A5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" name="Google Shape;853;p59"/>
          <p:cNvSpPr txBox="1"/>
          <p:nvPr/>
        </p:nvSpPr>
        <p:spPr>
          <a:xfrm rot="-5400000">
            <a:off x="2132413" y="2727891"/>
            <a:ext cx="11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attention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54" name="Google Shape;854;p59"/>
          <p:cNvSpPr txBox="1"/>
          <p:nvPr/>
        </p:nvSpPr>
        <p:spPr>
          <a:xfrm>
            <a:off x="3067825" y="904588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374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Fairness Goal</a:t>
            </a:r>
            <a:endParaRPr sz="1800">
              <a:solidFill>
                <a:srgbClr val="3F374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855" name="Google Shape;855;p59"/>
          <p:cNvSpPr txBox="1"/>
          <p:nvPr/>
        </p:nvSpPr>
        <p:spPr>
          <a:xfrm>
            <a:off x="3067825" y="1294547"/>
            <a:ext cx="2533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What does it mean to be fair?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56" name="Google Shape;856;p59"/>
          <p:cNvSpPr txBox="1"/>
          <p:nvPr/>
        </p:nvSpPr>
        <p:spPr>
          <a:xfrm>
            <a:off x="3080375" y="2371038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3F374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Target Exposure</a:t>
            </a:r>
            <a:endParaRPr sz="1800">
              <a:solidFill>
                <a:srgbClr val="3F374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857" name="Google Shape;857;p59"/>
          <p:cNvSpPr txBox="1"/>
          <p:nvPr/>
        </p:nvSpPr>
        <p:spPr>
          <a:xfrm>
            <a:off x="3080375" y="2760997"/>
            <a:ext cx="2533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Compare system exposure with what?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58" name="Google Shape;858;p59"/>
          <p:cNvSpPr txBox="1"/>
          <p:nvPr/>
        </p:nvSpPr>
        <p:spPr>
          <a:xfrm>
            <a:off x="5808750" y="904588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374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Browsing Model</a:t>
            </a:r>
            <a:endParaRPr sz="1800">
              <a:solidFill>
                <a:srgbClr val="3F374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859" name="Google Shape;859;p59"/>
          <p:cNvSpPr txBox="1"/>
          <p:nvPr/>
        </p:nvSpPr>
        <p:spPr>
          <a:xfrm>
            <a:off x="5686525" y="1294525"/>
            <a:ext cx="29313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How to measure position weight?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860" name="Google Shape;860;p59"/>
          <p:cNvGrpSpPr/>
          <p:nvPr/>
        </p:nvGrpSpPr>
        <p:grpSpPr>
          <a:xfrm>
            <a:off x="4569718" y="4916280"/>
            <a:ext cx="2252199" cy="93989"/>
            <a:chOff x="3445893" y="4053330"/>
            <a:chExt cx="2252199" cy="93989"/>
          </a:xfrm>
        </p:grpSpPr>
        <p:sp>
          <p:nvSpPr>
            <p:cNvPr id="861" name="Google Shape;861;p59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3" name="Google Shape;863;p59"/>
          <p:cNvSpPr txBox="1"/>
          <p:nvPr/>
        </p:nvSpPr>
        <p:spPr>
          <a:xfrm>
            <a:off x="243600" y="116775"/>
            <a:ext cx="579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Metrics Design Decomposition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4" name="Google Shape;864;p59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59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59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9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9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59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59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59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59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59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9"/>
          <p:cNvSpPr/>
          <p:nvPr/>
        </p:nvSpPr>
        <p:spPr>
          <a:xfrm>
            <a:off x="8931675" y="3392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9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59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 rotWithShape="1">
          <a:blip r:embed="rId3">
            <a:alphaModFix/>
          </a:blip>
          <a:srcRect b="21623" l="0" r="0" t="0"/>
          <a:stretch/>
        </p:blipFill>
        <p:spPr>
          <a:xfrm>
            <a:off x="152400" y="152400"/>
            <a:ext cx="3256576" cy="261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225" y="55575"/>
            <a:ext cx="3583451" cy="312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/>
          <p:nvPr/>
        </p:nvSpPr>
        <p:spPr>
          <a:xfrm>
            <a:off x="762975" y="152400"/>
            <a:ext cx="2646000" cy="36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84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3"/>
          <p:cNvSpPr txBox="1"/>
          <p:nvPr/>
        </p:nvSpPr>
        <p:spPr>
          <a:xfrm>
            <a:off x="3822325" y="152550"/>
            <a:ext cx="9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query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76" name="Google Shape;176;p33"/>
          <p:cNvCxnSpPr>
            <a:stCxn id="175" idx="1"/>
            <a:endCxn id="174" idx="3"/>
          </p:cNvCxnSpPr>
          <p:nvPr/>
        </p:nvCxnSpPr>
        <p:spPr>
          <a:xfrm rot="10800000">
            <a:off x="3408925" y="337200"/>
            <a:ext cx="4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33"/>
          <p:cNvSpPr/>
          <p:nvPr/>
        </p:nvSpPr>
        <p:spPr>
          <a:xfrm>
            <a:off x="6008725" y="1864450"/>
            <a:ext cx="28785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84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25" y="3227750"/>
            <a:ext cx="4446549" cy="13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5712" y="1084075"/>
            <a:ext cx="2298037" cy="167988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3"/>
          <p:cNvSpPr/>
          <p:nvPr/>
        </p:nvSpPr>
        <p:spPr>
          <a:xfrm>
            <a:off x="94525" y="3613350"/>
            <a:ext cx="912300" cy="173100"/>
          </a:xfrm>
          <a:prstGeom prst="rect">
            <a:avLst/>
          </a:prstGeom>
          <a:noFill/>
          <a:ln cap="flat" cmpd="sng" w="28575">
            <a:solidFill>
              <a:srgbClr val="D84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3545700" y="1290325"/>
            <a:ext cx="2217900" cy="31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84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5890800" y="496000"/>
            <a:ext cx="28785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84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7450" y="3151134"/>
            <a:ext cx="4446552" cy="14821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/>
          <p:nvPr/>
        </p:nvSpPr>
        <p:spPr>
          <a:xfrm>
            <a:off x="4697450" y="3151125"/>
            <a:ext cx="1486500" cy="36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84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/>
          <p:nvPr/>
        </p:nvSpPr>
        <p:spPr>
          <a:xfrm>
            <a:off x="140000" y="753625"/>
            <a:ext cx="3240600" cy="2141400"/>
          </a:xfrm>
          <a:prstGeom prst="rect">
            <a:avLst/>
          </a:prstGeom>
          <a:noFill/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3"/>
          <p:cNvSpPr/>
          <p:nvPr/>
        </p:nvSpPr>
        <p:spPr>
          <a:xfrm>
            <a:off x="5864550" y="958075"/>
            <a:ext cx="3064200" cy="906300"/>
          </a:xfrm>
          <a:prstGeom prst="rect">
            <a:avLst/>
          </a:prstGeom>
          <a:noFill/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0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" name="Google Shape;882;p60"/>
          <p:cNvSpPr txBox="1"/>
          <p:nvPr/>
        </p:nvSpPr>
        <p:spPr>
          <a:xfrm>
            <a:off x="243600" y="116775"/>
            <a:ext cx="579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Target Exposure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83" name="Google Shape;883;p60"/>
          <p:cNvSpPr txBox="1"/>
          <p:nvPr/>
        </p:nvSpPr>
        <p:spPr>
          <a:xfrm>
            <a:off x="753350" y="1291625"/>
            <a:ext cx="61335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vvic Medium"/>
              <a:buChar char="●"/>
            </a:pPr>
            <a:r>
              <a:rPr lang="en" sz="1500">
                <a:latin typeface="Livvic Medium"/>
                <a:ea typeface="Livvic Medium"/>
                <a:cs typeface="Livvic Medium"/>
                <a:sym typeface="Livvic Medium"/>
              </a:rPr>
              <a:t>Population estimator</a:t>
            </a:r>
            <a:endParaRPr sz="15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vvic Medium"/>
              <a:buChar char="○"/>
            </a:pPr>
            <a:r>
              <a:rPr lang="en" sz="1500">
                <a:latin typeface="Livvic Medium"/>
                <a:ea typeface="Livvic Medium"/>
                <a:cs typeface="Livvic Medium"/>
                <a:sym typeface="Livvic Medium"/>
              </a:rPr>
              <a:t>From full ranking</a:t>
            </a:r>
            <a:endParaRPr sz="15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vvic Medium"/>
              <a:buChar char="○"/>
            </a:pPr>
            <a:r>
              <a:rPr lang="en" sz="1500">
                <a:latin typeface="Livvic Medium"/>
                <a:ea typeface="Livvic Medium"/>
                <a:cs typeface="Livvic Medium"/>
                <a:sym typeface="Livvic Medium"/>
              </a:rPr>
              <a:t>Configured</a:t>
            </a:r>
            <a:endParaRPr sz="15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vvic Medium"/>
              <a:buChar char="○"/>
            </a:pPr>
            <a:r>
              <a:rPr lang="en" sz="1500">
                <a:latin typeface="Livvic Medium"/>
                <a:ea typeface="Livvic Medium"/>
                <a:cs typeface="Livvic Medium"/>
                <a:sym typeface="Livvic Medium"/>
              </a:rPr>
              <a:t>Binomial </a:t>
            </a:r>
            <a:endParaRPr sz="15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vvic Medium"/>
              <a:buChar char="●"/>
            </a:pPr>
            <a:r>
              <a:rPr lang="en" sz="1500">
                <a:latin typeface="Livvic Medium"/>
                <a:ea typeface="Livvic Medium"/>
                <a:cs typeface="Livvic Medium"/>
                <a:sym typeface="Livvic Medium"/>
              </a:rPr>
              <a:t>Ideal exposure based on relevance</a:t>
            </a:r>
            <a:endParaRPr sz="1500"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vvic Medium"/>
              <a:buChar char="●"/>
            </a:pPr>
            <a:r>
              <a:rPr lang="en" sz="1500">
                <a:latin typeface="Livvic Medium"/>
                <a:ea typeface="Livvic Medium"/>
                <a:cs typeface="Livvic Medium"/>
                <a:sym typeface="Livvic Medium"/>
              </a:rPr>
              <a:t>Estimated utility (Predicted relevance)</a:t>
            </a:r>
            <a:endParaRPr sz="15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61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459025" y="4230890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1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459025" y="1782519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1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459025" y="2384633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1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459025" y="3017331"/>
            <a:ext cx="529060" cy="5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1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459025" y="3628775"/>
            <a:ext cx="529060" cy="55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1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988088" y="2398785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1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988090" y="4248120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1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988088" y="1789673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1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988088" y="3000984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61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988088" y="3635867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61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459025" y="1201650"/>
            <a:ext cx="529050" cy="53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61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988088" y="1201650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61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821650" y="2822187"/>
            <a:ext cx="418951" cy="48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61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1942613" y="4427524"/>
            <a:ext cx="195543" cy="227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61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687150" y="1201650"/>
            <a:ext cx="687952" cy="78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1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1747115" y="2039184"/>
            <a:ext cx="568018" cy="659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1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1864378" y="3425839"/>
            <a:ext cx="333504" cy="40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1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1896497" y="3955114"/>
            <a:ext cx="269259" cy="314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6" name="Google Shape;906;p61"/>
          <p:cNvCxnSpPr/>
          <p:nvPr/>
        </p:nvCxnSpPr>
        <p:spPr>
          <a:xfrm>
            <a:off x="2624147" y="1602391"/>
            <a:ext cx="4800" cy="2490000"/>
          </a:xfrm>
          <a:prstGeom prst="straightConnector1">
            <a:avLst/>
          </a:prstGeom>
          <a:noFill/>
          <a:ln cap="flat" cmpd="sng" w="38100">
            <a:solidFill>
              <a:srgbClr val="E07A5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7" name="Google Shape;907;p61"/>
          <p:cNvSpPr txBox="1"/>
          <p:nvPr/>
        </p:nvSpPr>
        <p:spPr>
          <a:xfrm rot="-5400000">
            <a:off x="2132413" y="2727891"/>
            <a:ext cx="117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attention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08" name="Google Shape;908;p61"/>
          <p:cNvSpPr txBox="1"/>
          <p:nvPr/>
        </p:nvSpPr>
        <p:spPr>
          <a:xfrm>
            <a:off x="3067825" y="904588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374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Fairness Goal</a:t>
            </a:r>
            <a:endParaRPr sz="1800">
              <a:solidFill>
                <a:srgbClr val="3F374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909" name="Google Shape;909;p61"/>
          <p:cNvSpPr txBox="1"/>
          <p:nvPr/>
        </p:nvSpPr>
        <p:spPr>
          <a:xfrm>
            <a:off x="3067825" y="1294547"/>
            <a:ext cx="2533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What does it mean to be fair?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10" name="Google Shape;910;p61"/>
          <p:cNvSpPr txBox="1"/>
          <p:nvPr/>
        </p:nvSpPr>
        <p:spPr>
          <a:xfrm>
            <a:off x="3080375" y="2371038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3F374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Target Exposure</a:t>
            </a:r>
            <a:endParaRPr sz="1800">
              <a:solidFill>
                <a:srgbClr val="3F374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911" name="Google Shape;911;p61"/>
          <p:cNvSpPr txBox="1"/>
          <p:nvPr/>
        </p:nvSpPr>
        <p:spPr>
          <a:xfrm>
            <a:off x="3080375" y="2760997"/>
            <a:ext cx="2533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Compare system exposure with what?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12" name="Google Shape;912;p61"/>
          <p:cNvSpPr txBox="1"/>
          <p:nvPr/>
        </p:nvSpPr>
        <p:spPr>
          <a:xfrm>
            <a:off x="5686525" y="2371038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3F374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Relevance</a:t>
            </a:r>
            <a:endParaRPr sz="1800">
              <a:solidFill>
                <a:srgbClr val="3F374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913" name="Google Shape;913;p61"/>
          <p:cNvSpPr txBox="1"/>
          <p:nvPr/>
        </p:nvSpPr>
        <p:spPr>
          <a:xfrm>
            <a:off x="5686525" y="2761000"/>
            <a:ext cx="26454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How to incorporate relevance?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14" name="Google Shape;914;p61"/>
          <p:cNvSpPr txBox="1"/>
          <p:nvPr/>
        </p:nvSpPr>
        <p:spPr>
          <a:xfrm>
            <a:off x="5808750" y="904588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F374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Browsing Model</a:t>
            </a:r>
            <a:endParaRPr sz="1800">
              <a:solidFill>
                <a:srgbClr val="3F374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915" name="Google Shape;915;p61"/>
          <p:cNvSpPr txBox="1"/>
          <p:nvPr/>
        </p:nvSpPr>
        <p:spPr>
          <a:xfrm>
            <a:off x="5686525" y="1294525"/>
            <a:ext cx="29313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How to measure position weight?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16" name="Google Shape;916;p61"/>
          <p:cNvSpPr txBox="1"/>
          <p:nvPr/>
        </p:nvSpPr>
        <p:spPr>
          <a:xfrm>
            <a:off x="4516525" y="3633388"/>
            <a:ext cx="2533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3F374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Group Membership</a:t>
            </a:r>
            <a:endParaRPr sz="1800">
              <a:solidFill>
                <a:srgbClr val="3F374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917" name="Google Shape;917;p61"/>
          <p:cNvSpPr txBox="1"/>
          <p:nvPr/>
        </p:nvSpPr>
        <p:spPr>
          <a:xfrm>
            <a:off x="4516525" y="4023347"/>
            <a:ext cx="25335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7313A"/>
                </a:solidFill>
                <a:latin typeface="Livvic"/>
                <a:ea typeface="Livvic"/>
                <a:cs typeface="Livvic"/>
                <a:sym typeface="Livvic"/>
              </a:rPr>
              <a:t>Does it allow multinomial and soft group association?</a:t>
            </a:r>
            <a:endParaRPr>
              <a:solidFill>
                <a:srgbClr val="37313A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918" name="Google Shape;918;p61"/>
          <p:cNvGrpSpPr/>
          <p:nvPr/>
        </p:nvGrpSpPr>
        <p:grpSpPr>
          <a:xfrm>
            <a:off x="4569718" y="4916280"/>
            <a:ext cx="2252199" cy="93989"/>
            <a:chOff x="3445893" y="4053330"/>
            <a:chExt cx="2252199" cy="93989"/>
          </a:xfrm>
        </p:grpSpPr>
        <p:sp>
          <p:nvSpPr>
            <p:cNvPr id="919" name="Google Shape;919;p61"/>
            <p:cNvSpPr/>
            <p:nvPr/>
          </p:nvSpPr>
          <p:spPr>
            <a:xfrm>
              <a:off x="3445893" y="4088755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1"/>
            <p:cNvSpPr/>
            <p:nvPr/>
          </p:nvSpPr>
          <p:spPr>
            <a:xfrm>
              <a:off x="3445893" y="4053330"/>
              <a:ext cx="2252199" cy="58564"/>
            </a:xfrm>
            <a:custGeom>
              <a:rect b="b" l="l" r="r" t="t"/>
              <a:pathLst>
                <a:path extrusionOk="0" h="617" w="10344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007D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" name="Google Shape;921;p61"/>
          <p:cNvSpPr txBox="1"/>
          <p:nvPr/>
        </p:nvSpPr>
        <p:spPr>
          <a:xfrm>
            <a:off x="243600" y="116775"/>
            <a:ext cx="579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Metrics Design Decomposition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22" name="Google Shape;922;p61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61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61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1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1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61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61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61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61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61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1"/>
          <p:cNvSpPr/>
          <p:nvPr/>
        </p:nvSpPr>
        <p:spPr>
          <a:xfrm>
            <a:off x="8931675" y="3392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1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4" name="Google Shape;934;p61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62"/>
          <p:cNvSpPr/>
          <p:nvPr/>
        </p:nvSpPr>
        <p:spPr>
          <a:xfrm>
            <a:off x="951150" y="1177950"/>
            <a:ext cx="1671900" cy="16695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2"/>
          <p:cNvSpPr/>
          <p:nvPr/>
        </p:nvSpPr>
        <p:spPr>
          <a:xfrm>
            <a:off x="2637655" y="1239592"/>
            <a:ext cx="1671900" cy="16695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2"/>
          <p:cNvSpPr/>
          <p:nvPr/>
        </p:nvSpPr>
        <p:spPr>
          <a:xfrm>
            <a:off x="1715299" y="2681351"/>
            <a:ext cx="1671900" cy="1669500"/>
          </a:xfrm>
          <a:prstGeom prst="ellipse">
            <a:avLst/>
          </a:prstGeom>
          <a:noFill/>
          <a:ln cap="flat" cmpd="sng" w="9525">
            <a:solidFill>
              <a:srgbClr val="007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2" name="Google Shape;942;p62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1238951" y="1411167"/>
            <a:ext cx="386660" cy="34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62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1375552" y="2262237"/>
            <a:ext cx="335970" cy="314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2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1879006" y="1831785"/>
            <a:ext cx="386645" cy="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2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2926095" y="1571050"/>
            <a:ext cx="386645" cy="34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2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3034482" y="2344121"/>
            <a:ext cx="386645" cy="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2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3594477" y="1919017"/>
            <a:ext cx="386645" cy="36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62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2082870" y="2893041"/>
            <a:ext cx="386645" cy="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62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2603526" y="3342136"/>
            <a:ext cx="386645" cy="34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62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2082869" y="3734872"/>
            <a:ext cx="386645" cy="3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2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1619066" y="1415322"/>
            <a:ext cx="275546" cy="28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2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2313881" y="1867325"/>
            <a:ext cx="275546" cy="29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2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1715295" y="2294815"/>
            <a:ext cx="275546" cy="2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2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2469518" y="2878964"/>
            <a:ext cx="275546" cy="28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2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3034488" y="3373425"/>
            <a:ext cx="259556" cy="2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2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2499726" y="3800710"/>
            <a:ext cx="275546" cy="2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2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3343775" y="1602340"/>
            <a:ext cx="259556" cy="28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2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3981122" y="1955318"/>
            <a:ext cx="275546" cy="2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62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3386315" y="2382370"/>
            <a:ext cx="275546" cy="2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62"/>
          <p:cNvSpPr txBox="1"/>
          <p:nvPr/>
        </p:nvSpPr>
        <p:spPr>
          <a:xfrm>
            <a:off x="4473075" y="1437250"/>
            <a:ext cx="4348800" cy="861900"/>
          </a:xfrm>
          <a:prstGeom prst="rect">
            <a:avLst/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ivvic SemiBold"/>
                <a:ea typeface="Livvic SemiBold"/>
                <a:cs typeface="Livvic SemiBold"/>
                <a:sym typeface="Livvic SemiBold"/>
              </a:rPr>
              <a:t>Multinomial Protected Attributes</a:t>
            </a:r>
            <a:endParaRPr sz="1600"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Non-Binary Groups, such as gender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61" name="Google Shape;961;p62"/>
          <p:cNvSpPr txBox="1"/>
          <p:nvPr/>
        </p:nvSpPr>
        <p:spPr>
          <a:xfrm>
            <a:off x="4477675" y="2592600"/>
            <a:ext cx="4348800" cy="861900"/>
          </a:xfrm>
          <a:prstGeom prst="rect">
            <a:avLst/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ivvic SemiBold"/>
                <a:ea typeface="Livvic SemiBold"/>
                <a:cs typeface="Livvic SemiBold"/>
                <a:sym typeface="Livvic SemiBold"/>
              </a:rPr>
              <a:t>Soft Group Association</a:t>
            </a:r>
            <a:endParaRPr sz="1600"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Partial or mixed group membership such as race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62" name="Google Shape;962;p62"/>
          <p:cNvSpPr txBox="1"/>
          <p:nvPr/>
        </p:nvSpPr>
        <p:spPr>
          <a:xfrm>
            <a:off x="243600" y="116775"/>
            <a:ext cx="579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Group Membership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63" name="Google Shape;963;p62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62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62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2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62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62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62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62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62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62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2"/>
          <p:cNvSpPr/>
          <p:nvPr/>
        </p:nvSpPr>
        <p:spPr>
          <a:xfrm>
            <a:off x="8931675" y="3392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2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5" name="Google Shape;975;p62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3"/>
          <p:cNvSpPr/>
          <p:nvPr/>
        </p:nvSpPr>
        <p:spPr>
          <a:xfrm>
            <a:off x="1231225" y="1701950"/>
            <a:ext cx="6120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3"/>
          <p:cNvSpPr/>
          <p:nvPr/>
        </p:nvSpPr>
        <p:spPr>
          <a:xfrm>
            <a:off x="1237248" y="2334363"/>
            <a:ext cx="4995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3"/>
          <p:cNvSpPr/>
          <p:nvPr/>
        </p:nvSpPr>
        <p:spPr>
          <a:xfrm>
            <a:off x="1237246" y="2881000"/>
            <a:ext cx="3858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3"/>
          <p:cNvSpPr/>
          <p:nvPr/>
        </p:nvSpPr>
        <p:spPr>
          <a:xfrm>
            <a:off x="1237243" y="3512975"/>
            <a:ext cx="3057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63"/>
          <p:cNvSpPr/>
          <p:nvPr/>
        </p:nvSpPr>
        <p:spPr>
          <a:xfrm>
            <a:off x="1248625" y="4060050"/>
            <a:ext cx="1821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63"/>
          <p:cNvSpPr/>
          <p:nvPr/>
        </p:nvSpPr>
        <p:spPr>
          <a:xfrm>
            <a:off x="1248625" y="4682550"/>
            <a:ext cx="1092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63"/>
          <p:cNvSpPr/>
          <p:nvPr/>
        </p:nvSpPr>
        <p:spPr>
          <a:xfrm>
            <a:off x="207950" y="1317650"/>
            <a:ext cx="2196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63"/>
          <p:cNvSpPr txBox="1"/>
          <p:nvPr/>
        </p:nvSpPr>
        <p:spPr>
          <a:xfrm>
            <a:off x="425450" y="1189688"/>
            <a:ext cx="126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Exposure/Attention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88" name="Google Shape;988;p63"/>
          <p:cNvSpPr/>
          <p:nvPr/>
        </p:nvSpPr>
        <p:spPr>
          <a:xfrm>
            <a:off x="2057350" y="1190325"/>
            <a:ext cx="6745800" cy="1402500"/>
          </a:xfrm>
          <a:prstGeom prst="rect">
            <a:avLst/>
          </a:prstGeom>
          <a:solidFill>
            <a:srgbClr val="F4F1DE"/>
          </a:solidFill>
          <a:ln cap="flat" cmpd="sng" w="9525">
            <a:solidFill>
              <a:srgbClr val="124E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3"/>
          <p:cNvSpPr txBox="1"/>
          <p:nvPr/>
        </p:nvSpPr>
        <p:spPr>
          <a:xfrm>
            <a:off x="2092150" y="1546250"/>
            <a:ext cx="587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0000"/>
                </a:solidFill>
                <a:latin typeface="Kulim Park SemiBold"/>
                <a:ea typeface="Kulim Park SemiBold"/>
                <a:cs typeface="Kulim Park SemiBold"/>
                <a:sym typeface="Kulim Park SemiBold"/>
              </a:rPr>
              <a:t>									      </a:t>
            </a:r>
            <a:r>
              <a:rPr lang="en" sz="1300">
                <a:solidFill>
                  <a:srgbClr val="124E78"/>
                </a:solidFill>
                <a:latin typeface="Kulim Park SemiBold"/>
                <a:ea typeface="Kulim Park SemiBold"/>
                <a:cs typeface="Kulim Park SemiBold"/>
                <a:sym typeface="Kulim Park SemiBold"/>
              </a:rPr>
              <a:t>⋀</a:t>
            </a:r>
            <a:endParaRPr sz="1300">
              <a:solidFill>
                <a:srgbClr val="124E78"/>
              </a:solidFill>
              <a:latin typeface="Kulim Park SemiBold"/>
              <a:ea typeface="Kulim Park SemiBold"/>
              <a:cs typeface="Kulim Park SemiBold"/>
              <a:sym typeface="Kulim Par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E78"/>
                </a:solidFill>
                <a:latin typeface="Kulim Park SemiBold"/>
                <a:ea typeface="Kulim Park SemiBold"/>
                <a:cs typeface="Kulim Park SemiBold"/>
                <a:sym typeface="Kulim Park SemiBold"/>
              </a:rPr>
              <a:t>Expected cumulative exposure(	</a:t>
            </a:r>
            <a:r>
              <a:rPr lang="en" sz="1300">
                <a:solidFill>
                  <a:srgbClr val="274E13"/>
                </a:solidFill>
                <a:latin typeface="Kulim Park SemiBold"/>
                <a:ea typeface="Kulim Park SemiBold"/>
                <a:cs typeface="Kulim Park SemiBold"/>
                <a:sym typeface="Kulim Park SemiBold"/>
              </a:rPr>
              <a:t>Group B</a:t>
            </a:r>
            <a:r>
              <a:rPr lang="en" sz="1300">
                <a:solidFill>
                  <a:srgbClr val="124E78"/>
                </a:solidFill>
                <a:latin typeface="Kulim Park SemiBold"/>
                <a:ea typeface="Kulim Park SemiBold"/>
                <a:cs typeface="Kulim Park SemiBold"/>
                <a:sym typeface="Kulim Park SemiBold"/>
              </a:rPr>
              <a:t> x position weight) &gt;=p </a:t>
            </a:r>
            <a:endParaRPr sz="1300">
              <a:solidFill>
                <a:srgbClr val="124E78"/>
              </a:solidFill>
              <a:latin typeface="Kulim Park SemiBold"/>
              <a:ea typeface="Kulim Park SemiBold"/>
              <a:cs typeface="Kulim Park SemiBold"/>
              <a:sym typeface="Kulim Park SemiBold"/>
            </a:endParaRPr>
          </a:p>
        </p:txBody>
      </p:sp>
      <p:sp>
        <p:nvSpPr>
          <p:cNvPr id="990" name="Google Shape;990;p63"/>
          <p:cNvSpPr txBox="1"/>
          <p:nvPr/>
        </p:nvSpPr>
        <p:spPr>
          <a:xfrm>
            <a:off x="2044775" y="2215950"/>
            <a:ext cx="717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Target distribution  is the group distribution in entire ranked list (true demographics)</a:t>
            </a:r>
            <a:endParaRPr sz="1100"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91" name="Google Shape;991;p63"/>
          <p:cNvSpPr txBox="1"/>
          <p:nvPr/>
        </p:nvSpPr>
        <p:spPr>
          <a:xfrm>
            <a:off x="2096050" y="1143175"/>
            <a:ext cx="394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24E7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24E7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E78"/>
                </a:solidFill>
                <a:latin typeface="Livvic Medium"/>
                <a:ea typeface="Livvic Medium"/>
                <a:cs typeface="Livvic Medium"/>
                <a:sym typeface="Livvic Medium"/>
              </a:rPr>
              <a:t>AWRF (Sapienzynski et. al, </a:t>
            </a:r>
            <a:r>
              <a:rPr lang="en" sz="1500">
                <a:solidFill>
                  <a:srgbClr val="124E78"/>
                </a:solidFill>
                <a:latin typeface="Livvic Medium"/>
                <a:ea typeface="Livvic Medium"/>
                <a:cs typeface="Livvic Medium"/>
                <a:sym typeface="Livvic Medium"/>
              </a:rPr>
              <a:t>WWW’19</a:t>
            </a:r>
            <a:r>
              <a:rPr lang="en" sz="1600">
                <a:solidFill>
                  <a:srgbClr val="124E78"/>
                </a:solidFill>
                <a:latin typeface="Livvic Medium"/>
                <a:ea typeface="Livvic Medium"/>
                <a:cs typeface="Livvic Medium"/>
                <a:sym typeface="Livvic Medium"/>
              </a:rPr>
              <a:t>)</a:t>
            </a:r>
            <a:endParaRPr sz="1600">
              <a:solidFill>
                <a:srgbClr val="124E78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992" name="Google Shape;992;p63"/>
          <p:cNvSpPr txBox="1"/>
          <p:nvPr/>
        </p:nvSpPr>
        <p:spPr>
          <a:xfrm>
            <a:off x="2057350" y="2844425"/>
            <a:ext cx="5126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4E78"/>
              </a:buClr>
              <a:buSzPts val="1400"/>
              <a:buFont typeface="Livvic"/>
              <a:buChar char="➢"/>
            </a:pP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no relevance information</a:t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4E78"/>
              </a:buClr>
              <a:buSzPts val="1400"/>
              <a:buFont typeface="Livvic"/>
              <a:buChar char="➢"/>
            </a:pP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geometric attention decay</a:t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4E78"/>
              </a:buClr>
              <a:buSzPts val="1400"/>
              <a:buFont typeface="Livvic"/>
              <a:buChar char="➢"/>
            </a:pP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non-binary group membership</a:t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4E78"/>
              </a:buClr>
              <a:buSzPts val="1400"/>
              <a:buFont typeface="Livvic"/>
              <a:buChar char="➢"/>
            </a:pP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uses a target distribution to compare</a:t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993" name="Google Shape;993;p63"/>
          <p:cNvSpPr/>
          <p:nvPr/>
        </p:nvSpPr>
        <p:spPr>
          <a:xfrm>
            <a:off x="2057350" y="3994400"/>
            <a:ext cx="7011300" cy="717600"/>
          </a:xfrm>
          <a:prstGeom prst="homePlate">
            <a:avLst>
              <a:gd fmla="val 50000" name="adj"/>
            </a:avLst>
          </a:prstGeom>
          <a:solidFill>
            <a:srgbClr val="F4F1DE"/>
          </a:solidFill>
          <a:ln cap="flat" cmpd="sng" w="9525">
            <a:solidFill>
              <a:srgbClr val="124E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1A3F61"/>
                </a:solidFill>
                <a:latin typeface="Livvic Medium"/>
                <a:ea typeface="Livvic Medium"/>
                <a:cs typeface="Livvic Medium"/>
                <a:sym typeface="Livvic Medium"/>
              </a:rPr>
              <a:t>PreF𝚫 (</a:t>
            </a:r>
            <a:r>
              <a:rPr lang="en" sz="1300">
                <a:solidFill>
                  <a:srgbClr val="1A3F61"/>
                </a:solidFill>
                <a:latin typeface="Livvic Medium"/>
                <a:ea typeface="Livvic Medium"/>
                <a:cs typeface="Livvic Medium"/>
                <a:sym typeface="Livvic Medium"/>
              </a:rPr>
              <a:t>Yang et. al, SSDBM’17</a:t>
            </a:r>
            <a:r>
              <a:rPr lang="en">
                <a:solidFill>
                  <a:srgbClr val="1A3F61"/>
                </a:solidFill>
                <a:latin typeface="Livvic Medium"/>
                <a:ea typeface="Livvic Medium"/>
                <a:cs typeface="Livvic Medium"/>
                <a:sym typeface="Livvic Medium"/>
              </a:rPr>
              <a:t>) and FAIR (</a:t>
            </a:r>
            <a:r>
              <a:rPr lang="en" sz="1300">
                <a:solidFill>
                  <a:srgbClr val="1A3F61"/>
                </a:solidFill>
                <a:latin typeface="Livvic Medium"/>
                <a:ea typeface="Livvic Medium"/>
                <a:cs typeface="Livvic Medium"/>
                <a:sym typeface="Livvic Medium"/>
              </a:rPr>
              <a:t>Zehlike et. al, CIKM’17</a:t>
            </a:r>
            <a:r>
              <a:rPr lang="en">
                <a:solidFill>
                  <a:srgbClr val="1A3F61"/>
                </a:solidFill>
                <a:latin typeface="Livvic Medium"/>
                <a:ea typeface="Livvic Medium"/>
                <a:cs typeface="Livvic Medium"/>
                <a:sym typeface="Livvic Medium"/>
              </a:rPr>
              <a:t>) do not use position weight and do not allow multinomial group membership.</a:t>
            </a:r>
            <a:endParaRPr>
              <a:solidFill>
                <a:srgbClr val="1A3F6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994" name="Google Shape;994;p63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371600" y="324589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3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371600" y="4432020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63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371600" y="2078924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63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371600" y="3850644"/>
            <a:ext cx="443920" cy="50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3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371600" y="2663747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3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815524" y="2092453"/>
            <a:ext cx="385720" cy="5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3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815526" y="3262361"/>
            <a:ext cx="385720" cy="51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3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815524" y="4438860"/>
            <a:ext cx="385720" cy="5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63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815524" y="3835016"/>
            <a:ext cx="385720" cy="5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63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815524" y="2670526"/>
            <a:ext cx="385720" cy="51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63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371600" y="1512800"/>
            <a:ext cx="443915" cy="5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63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815524" y="1512800"/>
            <a:ext cx="385720" cy="5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3"/>
          <p:cNvSpPr/>
          <p:nvPr/>
        </p:nvSpPr>
        <p:spPr>
          <a:xfrm rot="10800000">
            <a:off x="323695" y="1540068"/>
            <a:ext cx="24600" cy="22491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3"/>
          <p:cNvSpPr txBox="1"/>
          <p:nvPr/>
        </p:nvSpPr>
        <p:spPr>
          <a:xfrm rot="-5400000">
            <a:off x="-275843" y="2563404"/>
            <a:ext cx="87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30A0"/>
                </a:solidFill>
                <a:latin typeface="Livvic Medium"/>
                <a:ea typeface="Livvic Medium"/>
                <a:cs typeface="Livvic Medium"/>
                <a:sym typeface="Livvic Medium"/>
              </a:rPr>
              <a:t>Group A</a:t>
            </a:r>
            <a:endParaRPr sz="1200">
              <a:solidFill>
                <a:srgbClr val="7030A0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008" name="Google Shape;1008;p63"/>
          <p:cNvSpPr/>
          <p:nvPr/>
        </p:nvSpPr>
        <p:spPr>
          <a:xfrm rot="10800000">
            <a:off x="323695" y="3850638"/>
            <a:ext cx="24600" cy="11058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3"/>
          <p:cNvSpPr txBox="1"/>
          <p:nvPr/>
        </p:nvSpPr>
        <p:spPr>
          <a:xfrm rot="-5400000">
            <a:off x="-220950" y="4290275"/>
            <a:ext cx="8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74E13"/>
                </a:solidFill>
                <a:latin typeface="Livvic Medium"/>
                <a:ea typeface="Livvic Medium"/>
                <a:cs typeface="Livvic Medium"/>
                <a:sym typeface="Livvic Medium"/>
              </a:rPr>
              <a:t>Group B</a:t>
            </a:r>
            <a:endParaRPr sz="1200">
              <a:solidFill>
                <a:srgbClr val="274E13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010" name="Google Shape;1010;p63"/>
          <p:cNvSpPr txBox="1"/>
          <p:nvPr/>
        </p:nvSpPr>
        <p:spPr>
          <a:xfrm>
            <a:off x="243600" y="116775"/>
            <a:ext cx="579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Statistical Parity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11" name="Google Shape;1011;p63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63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63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3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3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63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63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63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63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63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3"/>
          <p:cNvSpPr/>
          <p:nvPr/>
        </p:nvSpPr>
        <p:spPr>
          <a:xfrm>
            <a:off x="8931675" y="3392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3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3" name="Google Shape;1023;p63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64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1196363" y="2136898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4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1196365" y="3986232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64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1196363" y="1527786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64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1196363" y="2739096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64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1196363" y="3373979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4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1196363" y="939763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64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1885563" y="939773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64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1885565" y="3374007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64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1885563" y="2761973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64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1885563" y="1531971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64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1917613" y="3986304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64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1885563" y="2156863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64"/>
          <p:cNvPicPr preferRelativeResize="0"/>
          <p:nvPr/>
        </p:nvPicPr>
        <p:blipFill rotWithShape="1">
          <a:blip r:embed="rId3">
            <a:alphaModFix/>
          </a:blip>
          <a:srcRect b="67445" l="66874" r="0" t="-3"/>
          <a:stretch/>
        </p:blipFill>
        <p:spPr>
          <a:xfrm>
            <a:off x="2574763" y="3394560"/>
            <a:ext cx="459694" cy="53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64"/>
          <p:cNvPicPr preferRelativeResize="0"/>
          <p:nvPr/>
        </p:nvPicPr>
        <p:blipFill rotWithShape="1">
          <a:blip r:embed="rId3">
            <a:alphaModFix/>
          </a:blip>
          <a:srcRect b="33535" l="0" r="67049" t="33640"/>
          <a:stretch/>
        </p:blipFill>
        <p:spPr>
          <a:xfrm>
            <a:off x="2574765" y="2767395"/>
            <a:ext cx="459694" cy="53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64"/>
          <p:cNvPicPr preferRelativeResize="0"/>
          <p:nvPr/>
        </p:nvPicPr>
        <p:blipFill rotWithShape="1">
          <a:blip r:embed="rId3">
            <a:alphaModFix/>
          </a:blip>
          <a:srcRect b="67445" l="33699" r="33601" t="-3"/>
          <a:stretch/>
        </p:blipFill>
        <p:spPr>
          <a:xfrm>
            <a:off x="2574763" y="939786"/>
            <a:ext cx="459694" cy="53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64"/>
          <p:cNvPicPr preferRelativeResize="0"/>
          <p:nvPr/>
        </p:nvPicPr>
        <p:blipFill rotWithShape="1">
          <a:blip r:embed="rId3">
            <a:alphaModFix/>
          </a:blip>
          <a:srcRect b="33535" l="34228" r="34310" t="33640"/>
          <a:stretch/>
        </p:blipFill>
        <p:spPr>
          <a:xfrm>
            <a:off x="2574763" y="4014521"/>
            <a:ext cx="459694" cy="563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64"/>
          <p:cNvPicPr preferRelativeResize="0"/>
          <p:nvPr/>
        </p:nvPicPr>
        <p:blipFill rotWithShape="1">
          <a:blip r:embed="rId3">
            <a:alphaModFix/>
          </a:blip>
          <a:srcRect b="33537" l="67223" r="0" t="33639"/>
          <a:stretch/>
        </p:blipFill>
        <p:spPr>
          <a:xfrm>
            <a:off x="2574763" y="2153792"/>
            <a:ext cx="459694" cy="540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64"/>
          <p:cNvPicPr preferRelativeResize="0"/>
          <p:nvPr/>
        </p:nvPicPr>
        <p:blipFill rotWithShape="1">
          <a:blip r:embed="rId3">
            <a:alphaModFix/>
          </a:blip>
          <a:srcRect b="67445" l="0" r="66874" t="-3"/>
          <a:stretch/>
        </p:blipFill>
        <p:spPr>
          <a:xfrm>
            <a:off x="2574763" y="1550250"/>
            <a:ext cx="459694" cy="53075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4"/>
          <p:cNvSpPr txBox="1"/>
          <p:nvPr/>
        </p:nvSpPr>
        <p:spPr>
          <a:xfrm>
            <a:off x="3124700" y="2219750"/>
            <a:ext cx="3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1047" name="Google Shape;1047;p64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64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" name="Google Shape;1049;p64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4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4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2" name="Google Shape;1052;p64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64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p64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64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64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64"/>
          <p:cNvSpPr/>
          <p:nvPr/>
        </p:nvSpPr>
        <p:spPr>
          <a:xfrm>
            <a:off x="8931675" y="3392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4"/>
          <p:cNvSpPr txBox="1"/>
          <p:nvPr/>
        </p:nvSpPr>
        <p:spPr>
          <a:xfrm>
            <a:off x="243600" y="116775"/>
            <a:ext cx="579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Sequences of Ranking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59" name="Google Shape;1059;p64"/>
          <p:cNvSpPr txBox="1"/>
          <p:nvPr/>
        </p:nvSpPr>
        <p:spPr>
          <a:xfrm>
            <a:off x="4572000" y="1898900"/>
            <a:ext cx="346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Statistical Parity (Multiple Rankings)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DP, EED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Equal Opportunity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All the metrics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60" name="Google Shape;1060;p64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64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65"/>
          <p:cNvPicPr preferRelativeResize="0"/>
          <p:nvPr/>
        </p:nvPicPr>
        <p:blipFill rotWithShape="1">
          <a:blip r:embed="rId3">
            <a:alphaModFix/>
          </a:blip>
          <a:srcRect b="54060" l="66843" r="4269" t="15898"/>
          <a:stretch/>
        </p:blipFill>
        <p:spPr>
          <a:xfrm>
            <a:off x="114175" y="3346015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65"/>
          <p:cNvPicPr preferRelativeResize="0"/>
          <p:nvPr/>
        </p:nvPicPr>
        <p:blipFill rotWithShape="1">
          <a:blip r:embed="rId3">
            <a:alphaModFix/>
          </a:blip>
          <a:srcRect b="54060" l="35414" r="35700" t="15898"/>
          <a:stretch/>
        </p:blipFill>
        <p:spPr>
          <a:xfrm>
            <a:off x="114175" y="4532145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65"/>
          <p:cNvPicPr preferRelativeResize="0"/>
          <p:nvPr/>
        </p:nvPicPr>
        <p:blipFill rotWithShape="1">
          <a:blip r:embed="rId3">
            <a:alphaModFix/>
          </a:blip>
          <a:srcRect b="16219" l="3980" r="67132" t="53738"/>
          <a:stretch/>
        </p:blipFill>
        <p:spPr>
          <a:xfrm>
            <a:off x="114175" y="2179049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65"/>
          <p:cNvPicPr preferRelativeResize="0"/>
          <p:nvPr/>
        </p:nvPicPr>
        <p:blipFill rotWithShape="1">
          <a:blip r:embed="rId3">
            <a:alphaModFix/>
          </a:blip>
          <a:srcRect b="16219" l="34947" r="35010" t="53738"/>
          <a:stretch/>
        </p:blipFill>
        <p:spPr>
          <a:xfrm>
            <a:off x="114175" y="3950769"/>
            <a:ext cx="443920" cy="50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5"/>
          <p:cNvPicPr preferRelativeResize="0"/>
          <p:nvPr/>
        </p:nvPicPr>
        <p:blipFill rotWithShape="1">
          <a:blip r:embed="rId3">
            <a:alphaModFix/>
          </a:blip>
          <a:srcRect b="16219" l="67064" r="4049" t="53738"/>
          <a:stretch/>
        </p:blipFill>
        <p:spPr>
          <a:xfrm>
            <a:off x="114175" y="2763872"/>
            <a:ext cx="443920" cy="52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65"/>
          <p:cNvPicPr preferRelativeResize="0"/>
          <p:nvPr/>
        </p:nvPicPr>
        <p:blipFill rotWithShape="1">
          <a:blip r:embed="rId4">
            <a:alphaModFix/>
          </a:blip>
          <a:srcRect b="67445" l="66874" r="0" t="-3"/>
          <a:stretch/>
        </p:blipFill>
        <p:spPr>
          <a:xfrm>
            <a:off x="558099" y="2192578"/>
            <a:ext cx="385720" cy="50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65"/>
          <p:cNvPicPr preferRelativeResize="0"/>
          <p:nvPr/>
        </p:nvPicPr>
        <p:blipFill rotWithShape="1">
          <a:blip r:embed="rId4">
            <a:alphaModFix/>
          </a:blip>
          <a:srcRect b="33535" l="0" r="67049" t="33640"/>
          <a:stretch/>
        </p:blipFill>
        <p:spPr>
          <a:xfrm>
            <a:off x="558101" y="3362486"/>
            <a:ext cx="385720" cy="51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65"/>
          <p:cNvPicPr preferRelativeResize="0"/>
          <p:nvPr/>
        </p:nvPicPr>
        <p:blipFill rotWithShape="1">
          <a:blip r:embed="rId4">
            <a:alphaModFix/>
          </a:blip>
          <a:srcRect b="67445" l="33699" r="33601" t="-3"/>
          <a:stretch/>
        </p:blipFill>
        <p:spPr>
          <a:xfrm>
            <a:off x="558099" y="4538985"/>
            <a:ext cx="385720" cy="51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65"/>
          <p:cNvPicPr preferRelativeResize="0"/>
          <p:nvPr/>
        </p:nvPicPr>
        <p:blipFill rotWithShape="1">
          <a:blip r:embed="rId4">
            <a:alphaModFix/>
          </a:blip>
          <a:srcRect b="33535" l="34228" r="34310" t="33640"/>
          <a:stretch/>
        </p:blipFill>
        <p:spPr>
          <a:xfrm>
            <a:off x="558099" y="3935141"/>
            <a:ext cx="385720" cy="5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65"/>
          <p:cNvPicPr preferRelativeResize="0"/>
          <p:nvPr/>
        </p:nvPicPr>
        <p:blipFill rotWithShape="1">
          <a:blip r:embed="rId4">
            <a:alphaModFix/>
          </a:blip>
          <a:srcRect b="33537" l="67223" r="0" t="33639"/>
          <a:stretch/>
        </p:blipFill>
        <p:spPr>
          <a:xfrm>
            <a:off x="558099" y="2770651"/>
            <a:ext cx="385720" cy="51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65"/>
          <p:cNvPicPr preferRelativeResize="0"/>
          <p:nvPr/>
        </p:nvPicPr>
        <p:blipFill rotWithShape="1">
          <a:blip r:embed="rId3">
            <a:alphaModFix/>
          </a:blip>
          <a:srcRect b="54060" l="4392" r="65564" t="15898"/>
          <a:stretch/>
        </p:blipFill>
        <p:spPr>
          <a:xfrm>
            <a:off x="114175" y="1612925"/>
            <a:ext cx="443915" cy="50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65"/>
          <p:cNvPicPr preferRelativeResize="0"/>
          <p:nvPr/>
        </p:nvPicPr>
        <p:blipFill rotWithShape="1">
          <a:blip r:embed="rId4">
            <a:alphaModFix/>
          </a:blip>
          <a:srcRect b="67445" l="0" r="66874" t="-3"/>
          <a:stretch/>
        </p:blipFill>
        <p:spPr>
          <a:xfrm>
            <a:off x="558099" y="1612925"/>
            <a:ext cx="385720" cy="507397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5"/>
          <p:cNvSpPr/>
          <p:nvPr/>
        </p:nvSpPr>
        <p:spPr>
          <a:xfrm>
            <a:off x="966500" y="1672725"/>
            <a:ext cx="6963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5"/>
          <p:cNvSpPr/>
          <p:nvPr/>
        </p:nvSpPr>
        <p:spPr>
          <a:xfrm>
            <a:off x="966500" y="1808275"/>
            <a:ext cx="6120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5"/>
          <p:cNvSpPr/>
          <p:nvPr/>
        </p:nvSpPr>
        <p:spPr>
          <a:xfrm>
            <a:off x="955125" y="2314175"/>
            <a:ext cx="6120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5"/>
          <p:cNvSpPr/>
          <p:nvPr/>
        </p:nvSpPr>
        <p:spPr>
          <a:xfrm>
            <a:off x="955123" y="2449725"/>
            <a:ext cx="4995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5"/>
          <p:cNvSpPr/>
          <p:nvPr/>
        </p:nvSpPr>
        <p:spPr>
          <a:xfrm>
            <a:off x="955122" y="2851775"/>
            <a:ext cx="5505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5"/>
          <p:cNvSpPr/>
          <p:nvPr/>
        </p:nvSpPr>
        <p:spPr>
          <a:xfrm>
            <a:off x="955121" y="2987325"/>
            <a:ext cx="3858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5"/>
          <p:cNvSpPr/>
          <p:nvPr/>
        </p:nvSpPr>
        <p:spPr>
          <a:xfrm>
            <a:off x="955122" y="3483750"/>
            <a:ext cx="4995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5"/>
          <p:cNvSpPr/>
          <p:nvPr/>
        </p:nvSpPr>
        <p:spPr>
          <a:xfrm>
            <a:off x="955118" y="3619300"/>
            <a:ext cx="3057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5"/>
          <p:cNvSpPr/>
          <p:nvPr/>
        </p:nvSpPr>
        <p:spPr>
          <a:xfrm>
            <a:off x="966500" y="4030825"/>
            <a:ext cx="4440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65"/>
          <p:cNvSpPr/>
          <p:nvPr/>
        </p:nvSpPr>
        <p:spPr>
          <a:xfrm>
            <a:off x="966500" y="4166375"/>
            <a:ext cx="1821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65"/>
          <p:cNvSpPr/>
          <p:nvPr/>
        </p:nvSpPr>
        <p:spPr>
          <a:xfrm>
            <a:off x="966500" y="4653325"/>
            <a:ext cx="3858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5"/>
          <p:cNvSpPr/>
          <p:nvPr/>
        </p:nvSpPr>
        <p:spPr>
          <a:xfrm>
            <a:off x="966500" y="4788875"/>
            <a:ext cx="1092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5"/>
          <p:cNvSpPr/>
          <p:nvPr/>
        </p:nvSpPr>
        <p:spPr>
          <a:xfrm>
            <a:off x="258825" y="1288425"/>
            <a:ext cx="219600" cy="116700"/>
          </a:xfrm>
          <a:prstGeom prst="rect">
            <a:avLst/>
          </a:prstGeom>
          <a:solidFill>
            <a:srgbClr val="0934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5"/>
          <p:cNvSpPr/>
          <p:nvPr/>
        </p:nvSpPr>
        <p:spPr>
          <a:xfrm>
            <a:off x="258825" y="1423975"/>
            <a:ext cx="219600" cy="116700"/>
          </a:xfrm>
          <a:prstGeom prst="rect">
            <a:avLst/>
          </a:prstGeom>
          <a:solidFill>
            <a:srgbClr val="FF56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5"/>
          <p:cNvSpPr txBox="1"/>
          <p:nvPr/>
        </p:nvSpPr>
        <p:spPr>
          <a:xfrm>
            <a:off x="478425" y="1192450"/>
            <a:ext cx="81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Relevance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93" name="Google Shape;1093;p65"/>
          <p:cNvSpPr txBox="1"/>
          <p:nvPr/>
        </p:nvSpPr>
        <p:spPr>
          <a:xfrm>
            <a:off x="482849" y="1330775"/>
            <a:ext cx="126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Exposure/Attention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94" name="Google Shape;1094;p65"/>
          <p:cNvSpPr/>
          <p:nvPr/>
        </p:nvSpPr>
        <p:spPr>
          <a:xfrm>
            <a:off x="1894475" y="1045125"/>
            <a:ext cx="7249500" cy="1270500"/>
          </a:xfrm>
          <a:prstGeom prst="rect">
            <a:avLst/>
          </a:prstGeom>
          <a:solidFill>
            <a:srgbClr val="F4F1DE"/>
          </a:solidFill>
          <a:ln cap="flat" cmpd="sng" w="9525">
            <a:solidFill>
              <a:srgbClr val="612C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12C2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65"/>
          <p:cNvSpPr/>
          <p:nvPr/>
        </p:nvSpPr>
        <p:spPr>
          <a:xfrm>
            <a:off x="1894475" y="1534600"/>
            <a:ext cx="3574800" cy="7155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EEL(Expected Exposure Loss): ||target-system||2</a:t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96" name="Google Shape;1096;p65"/>
          <p:cNvSpPr txBox="1"/>
          <p:nvPr/>
        </p:nvSpPr>
        <p:spPr>
          <a:xfrm>
            <a:off x="1937903" y="962275"/>
            <a:ext cx="28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24E78"/>
                </a:solidFill>
                <a:latin typeface="Livvic Medium"/>
                <a:ea typeface="Livvic Medium"/>
                <a:cs typeface="Livvic Medium"/>
                <a:sym typeface="Livvic Medium"/>
              </a:rPr>
              <a:t>EE* (Diaz et. al, </a:t>
            </a:r>
            <a:r>
              <a:rPr lang="en" sz="1500">
                <a:solidFill>
                  <a:srgbClr val="124E78"/>
                </a:solidFill>
                <a:latin typeface="Livvic Medium"/>
                <a:ea typeface="Livvic Medium"/>
                <a:cs typeface="Livvic Medium"/>
                <a:sym typeface="Livvic Medium"/>
              </a:rPr>
              <a:t>CIKM’20</a:t>
            </a:r>
            <a:r>
              <a:rPr lang="en" sz="1600">
                <a:solidFill>
                  <a:srgbClr val="124E78"/>
                </a:solidFill>
                <a:latin typeface="Livvic Medium"/>
                <a:ea typeface="Livvic Medium"/>
                <a:cs typeface="Livvic Medium"/>
                <a:sym typeface="Livvic Medium"/>
              </a:rPr>
              <a:t>)</a:t>
            </a:r>
            <a:endParaRPr sz="1600">
              <a:solidFill>
                <a:srgbClr val="124E78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5469275" y="1534588"/>
            <a:ext cx="3659100" cy="715500"/>
          </a:xfrm>
          <a:prstGeom prst="snip1Rect">
            <a:avLst>
              <a:gd fmla="val 16667" name="adj"/>
            </a:avLst>
          </a:prstGeom>
          <a:noFill/>
          <a:ln cap="flat" cmpd="sng" w="9525">
            <a:solidFill>
              <a:srgbClr val="124E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EER (Expected Exposure Relevance): Exposure-relevance distribution</a:t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98" name="Google Shape;1098;p65"/>
          <p:cNvSpPr/>
          <p:nvPr/>
        </p:nvSpPr>
        <p:spPr>
          <a:xfrm rot="-25648">
            <a:off x="1937853" y="2465522"/>
            <a:ext cx="3659202" cy="808500"/>
          </a:xfrm>
          <a:prstGeom prst="roundRect">
            <a:avLst>
              <a:gd fmla="val 24529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4E78"/>
              </a:buClr>
              <a:buSzPts val="1400"/>
              <a:buFont typeface="Livvic"/>
              <a:buChar char="➢"/>
            </a:pP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stochastic ranking</a:t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4E78"/>
              </a:buClr>
              <a:buSzPts val="1400"/>
              <a:buFont typeface="Livvic"/>
              <a:buChar char="➢"/>
            </a:pP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rbp &amp; cascade attention decay</a:t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4E78"/>
              </a:buClr>
              <a:buSzPts val="1400"/>
              <a:buFont typeface="Livvic"/>
              <a:buChar char="➢"/>
            </a:pP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non-binary group membership</a:t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99" name="Google Shape;1099;p65"/>
          <p:cNvSpPr/>
          <p:nvPr/>
        </p:nvSpPr>
        <p:spPr>
          <a:xfrm>
            <a:off x="1818900" y="4030825"/>
            <a:ext cx="7325100" cy="606900"/>
          </a:xfrm>
          <a:prstGeom prst="homePlate">
            <a:avLst>
              <a:gd fmla="val 50000" name="adj"/>
            </a:avLst>
          </a:prstGeom>
          <a:solidFill>
            <a:srgbClr val="F4F1D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EUR, RUR (</a:t>
            </a:r>
            <a:r>
              <a:rPr lang="en" sz="1300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Singh et. al, SIGKDD’18</a:t>
            </a: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) differs in weighting strategy and group membership</a:t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100" name="Google Shape;1100;p65"/>
          <p:cNvSpPr/>
          <p:nvPr/>
        </p:nvSpPr>
        <p:spPr>
          <a:xfrm>
            <a:off x="1818900" y="3423925"/>
            <a:ext cx="7325100" cy="606900"/>
          </a:xfrm>
          <a:prstGeom prst="homePlate">
            <a:avLst>
              <a:gd fmla="val 50000" name="adj"/>
            </a:avLst>
          </a:prstGeom>
          <a:solidFill>
            <a:srgbClr val="F4F1D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IAA </a:t>
            </a:r>
            <a:r>
              <a:rPr lang="en" sz="1300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(Biega et. al, SIGIR’18)</a:t>
            </a:r>
            <a:r>
              <a:rPr lang="en">
                <a:solidFill>
                  <a:srgbClr val="124E78"/>
                </a:solidFill>
                <a:latin typeface="Livvic"/>
                <a:ea typeface="Livvic"/>
                <a:cs typeface="Livvic"/>
                <a:sym typeface="Livvic"/>
              </a:rPr>
              <a:t> differs in weighting strategy, group membership, and relevance</a:t>
            </a:r>
            <a:endParaRPr>
              <a:solidFill>
                <a:srgbClr val="124E78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101" name="Google Shape;1101;p65"/>
          <p:cNvSpPr txBox="1"/>
          <p:nvPr/>
        </p:nvSpPr>
        <p:spPr>
          <a:xfrm>
            <a:off x="243600" y="116775"/>
            <a:ext cx="579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Equal Opportunity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5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5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65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5"/>
          <p:cNvSpPr/>
          <p:nvPr/>
        </p:nvSpPr>
        <p:spPr>
          <a:xfrm>
            <a:off x="8931675" y="3392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5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4" name="Google Shape;1114;p65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6"/>
          <p:cNvSpPr txBox="1"/>
          <p:nvPr/>
        </p:nvSpPr>
        <p:spPr>
          <a:xfrm>
            <a:off x="605200" y="1218950"/>
            <a:ext cx="60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6"/>
          <p:cNvSpPr txBox="1"/>
          <p:nvPr/>
        </p:nvSpPr>
        <p:spPr>
          <a:xfrm>
            <a:off x="64675" y="998150"/>
            <a:ext cx="9028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Task 1: Conceptual Analysis Fair Ranking Metrics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</a:pPr>
            <a:r>
              <a:rPr lang="en" sz="1200">
                <a:latin typeface="Livvic"/>
                <a:ea typeface="Livvic"/>
                <a:cs typeface="Livvic"/>
                <a:sym typeface="Livvic"/>
              </a:rPr>
              <a:t>Metrics are conceptually similar with common components like relevance, browsing model, aggregation, target exposure</a:t>
            </a:r>
            <a:endParaRPr sz="1200"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</a:pPr>
            <a:r>
              <a:rPr lang="en" sz="1200">
                <a:latin typeface="Livvic"/>
                <a:ea typeface="Livvic"/>
                <a:cs typeface="Livvic"/>
                <a:sym typeface="Livvic"/>
              </a:rPr>
              <a:t>Metrics differs in their design choices and fairness assumption</a:t>
            </a:r>
            <a:endParaRPr sz="1200"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</a:pPr>
            <a:r>
              <a:rPr lang="en" sz="1200">
                <a:latin typeface="Livvic"/>
                <a:ea typeface="Livvic"/>
                <a:cs typeface="Livvic"/>
                <a:sym typeface="Livvic"/>
              </a:rPr>
              <a:t>Metrics with same goal can have different design choices</a:t>
            </a:r>
            <a:endParaRPr sz="12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121" name="Google Shape;1121;p66"/>
          <p:cNvSpPr txBox="1"/>
          <p:nvPr/>
        </p:nvSpPr>
        <p:spPr>
          <a:xfrm>
            <a:off x="224525" y="116775"/>
            <a:ext cx="581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22" name="Google Shape;1122;p66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66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66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6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6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66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66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66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66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66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6"/>
          <p:cNvSpPr/>
          <p:nvPr/>
        </p:nvSpPr>
        <p:spPr>
          <a:xfrm>
            <a:off x="8931675" y="3392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6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6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5" name="Google Shape;113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5600" y="1799625"/>
            <a:ext cx="831075" cy="12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67"/>
          <p:cNvGrpSpPr/>
          <p:nvPr/>
        </p:nvGrpSpPr>
        <p:grpSpPr>
          <a:xfrm>
            <a:off x="556049" y="1070673"/>
            <a:ext cx="8266597" cy="3425443"/>
            <a:chOff x="624952" y="1038582"/>
            <a:chExt cx="7679856" cy="3425443"/>
          </a:xfrm>
        </p:grpSpPr>
        <p:sp>
          <p:nvSpPr>
            <p:cNvPr id="1141" name="Google Shape;1141;p67"/>
            <p:cNvSpPr/>
            <p:nvPr/>
          </p:nvSpPr>
          <p:spPr>
            <a:xfrm>
              <a:off x="624952" y="1315525"/>
              <a:ext cx="7448400" cy="3148500"/>
            </a:xfrm>
            <a:prstGeom prst="roundRect">
              <a:avLst>
                <a:gd fmla="val 5297" name="adj"/>
              </a:avLst>
            </a:prstGeom>
            <a:solidFill>
              <a:srgbClr val="F4F1DE"/>
            </a:solidFill>
            <a:ln cap="flat" cmpd="sng" w="38100">
              <a:solidFill>
                <a:srgbClr val="3D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7"/>
            <p:cNvSpPr/>
            <p:nvPr/>
          </p:nvSpPr>
          <p:spPr>
            <a:xfrm>
              <a:off x="2156400" y="1522584"/>
              <a:ext cx="5701800" cy="905100"/>
            </a:xfrm>
            <a:prstGeom prst="roundRect">
              <a:avLst>
                <a:gd fmla="val 16667" name="adj"/>
              </a:avLst>
            </a:prstGeom>
            <a:solidFill>
              <a:srgbClr val="E07A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7"/>
            <p:cNvSpPr/>
            <p:nvPr/>
          </p:nvSpPr>
          <p:spPr>
            <a:xfrm rot="968272">
              <a:off x="7395730" y="1122934"/>
              <a:ext cx="767153" cy="1129981"/>
            </a:xfrm>
            <a:custGeom>
              <a:rect b="b" l="l" r="r" t="t"/>
              <a:pathLst>
                <a:path extrusionOk="0" h="21975" w="14919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" name="Google Shape;1144;p67"/>
          <p:cNvGrpSpPr/>
          <p:nvPr/>
        </p:nvGrpSpPr>
        <p:grpSpPr>
          <a:xfrm>
            <a:off x="556062" y="1519162"/>
            <a:ext cx="1590273" cy="2919868"/>
            <a:chOff x="839193" y="1633638"/>
            <a:chExt cx="1659300" cy="2528463"/>
          </a:xfrm>
        </p:grpSpPr>
        <p:sp>
          <p:nvSpPr>
            <p:cNvPr id="1145" name="Google Shape;1145;p67"/>
            <p:cNvSpPr/>
            <p:nvPr/>
          </p:nvSpPr>
          <p:spPr>
            <a:xfrm>
              <a:off x="839193" y="1962500"/>
              <a:ext cx="1659300" cy="2199600"/>
            </a:xfrm>
            <a:prstGeom prst="roundRect">
              <a:avLst>
                <a:gd fmla="val 16667" name="adj"/>
              </a:avLst>
            </a:prstGeom>
            <a:solidFill>
              <a:srgbClr val="3D405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6" name="Google Shape;1146;p67"/>
            <p:cNvGrpSpPr/>
            <p:nvPr/>
          </p:nvGrpSpPr>
          <p:grpSpPr>
            <a:xfrm flipH="1">
              <a:off x="1470788" y="1633638"/>
              <a:ext cx="331509" cy="506763"/>
              <a:chOff x="7052678" y="3327363"/>
              <a:chExt cx="331509" cy="506763"/>
            </a:xfrm>
          </p:grpSpPr>
          <p:sp>
            <p:nvSpPr>
              <p:cNvPr id="1147" name="Google Shape;1147;p67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rgbClr val="F2CC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67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rgbClr val="F2CC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descr="Tables" id="1149" name="Google Shape;1149;p67" title="s23"/>
          <p:cNvGraphicFramePr/>
          <p:nvPr/>
        </p:nvGraphicFramePr>
        <p:xfrm>
          <a:off x="482968" y="14892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{33F51AC9-963B-4372-B14B-39B3078D18DE}</a:tableStyleId>
              </a:tblPr>
              <a:tblGrid>
                <a:gridCol w="1788475"/>
                <a:gridCol w="3210175"/>
                <a:gridCol w="3133875"/>
              </a:tblGrid>
              <a:tr h="100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4F1DE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4F1DE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Recommendations</a:t>
                      </a:r>
                      <a:endParaRPr sz="1800">
                        <a:solidFill>
                          <a:srgbClr val="F4F1DE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4F1DE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Search </a:t>
                      </a:r>
                      <a:endParaRPr sz="1800">
                        <a:solidFill>
                          <a:srgbClr val="F4F1DE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4F1DE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(retrieval and re-ranking)</a:t>
                      </a:r>
                      <a:endParaRPr sz="1800">
                        <a:solidFill>
                          <a:srgbClr val="F4F1DE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Dataset</a:t>
                      </a:r>
                      <a:endParaRPr sz="1800">
                        <a:solidFill>
                          <a:srgbClr val="FFFFFF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GoodReads bookdata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FairTREC 2020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8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Sensitive Attributes</a:t>
                      </a:r>
                      <a:endParaRPr sz="1800">
                        <a:solidFill>
                          <a:srgbClr val="FFFFFF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Gender of author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Economic development of the author’s country of scholarly articles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Algorithms</a:t>
                      </a:r>
                      <a:endParaRPr sz="1800">
                        <a:solidFill>
                          <a:srgbClr val="FFFFFF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CF (implicit feedback)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Participants provided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50" name="Google Shape;1150;p67"/>
          <p:cNvSpPr txBox="1"/>
          <p:nvPr/>
        </p:nvSpPr>
        <p:spPr>
          <a:xfrm>
            <a:off x="233500" y="116775"/>
            <a:ext cx="580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Metric Implementation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51" name="Google Shape;1151;p67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67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3" name="Google Shape;1153;p67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7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7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67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67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67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67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67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7"/>
          <p:cNvSpPr/>
          <p:nvPr/>
        </p:nvSpPr>
        <p:spPr>
          <a:xfrm>
            <a:off x="8958600" y="46617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7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3" name="Google Shape;1163;p67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09" y="940925"/>
            <a:ext cx="1775054" cy="95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68"/>
          <p:cNvPicPr preferRelativeResize="0"/>
          <p:nvPr/>
        </p:nvPicPr>
        <p:blipFill rotWithShape="1">
          <a:blip r:embed="rId4">
            <a:alphaModFix/>
          </a:blip>
          <a:srcRect b="0" l="19465" r="20159" t="0"/>
          <a:stretch/>
        </p:blipFill>
        <p:spPr>
          <a:xfrm>
            <a:off x="7494177" y="2990719"/>
            <a:ext cx="1031852" cy="114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68"/>
          <p:cNvPicPr preferRelativeResize="0"/>
          <p:nvPr/>
        </p:nvPicPr>
        <p:blipFill rotWithShape="1">
          <a:blip r:embed="rId5">
            <a:alphaModFix/>
          </a:blip>
          <a:srcRect b="31048" l="0" r="0" t="0"/>
          <a:stretch/>
        </p:blipFill>
        <p:spPr>
          <a:xfrm>
            <a:off x="713240" y="3591509"/>
            <a:ext cx="1231899" cy="124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68"/>
          <p:cNvSpPr txBox="1"/>
          <p:nvPr/>
        </p:nvSpPr>
        <p:spPr>
          <a:xfrm>
            <a:off x="279400" y="1830175"/>
            <a:ext cx="230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Missing Relevance Information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172" name="Google Shape;1172;p68"/>
          <p:cNvSpPr txBox="1"/>
          <p:nvPr/>
        </p:nvSpPr>
        <p:spPr>
          <a:xfrm>
            <a:off x="7182076" y="4078025"/>
            <a:ext cx="196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Soft Group Association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Non-binary groups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1173" name="Google Shape;117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8350" y="1138142"/>
            <a:ext cx="1123508" cy="1243627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68"/>
          <p:cNvSpPr txBox="1"/>
          <p:nvPr/>
        </p:nvSpPr>
        <p:spPr>
          <a:xfrm>
            <a:off x="7448347" y="2381768"/>
            <a:ext cx="142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Parameter Setting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1175" name="Google Shape;1175;p68"/>
          <p:cNvPicPr preferRelativeResize="0"/>
          <p:nvPr/>
        </p:nvPicPr>
        <p:blipFill rotWithShape="1">
          <a:blip r:embed="rId7">
            <a:alphaModFix/>
          </a:blip>
          <a:srcRect b="0" l="10952" r="0" t="0"/>
          <a:stretch/>
        </p:blipFill>
        <p:spPr>
          <a:xfrm>
            <a:off x="441671" y="2266205"/>
            <a:ext cx="1775054" cy="9550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68"/>
          <p:cNvSpPr txBox="1"/>
          <p:nvPr/>
        </p:nvSpPr>
        <p:spPr>
          <a:xfrm>
            <a:off x="573639" y="3159940"/>
            <a:ext cx="156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Missing Group Label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grpSp>
        <p:nvGrpSpPr>
          <p:cNvPr id="1177" name="Google Shape;1177;p68"/>
          <p:cNvGrpSpPr/>
          <p:nvPr/>
        </p:nvGrpSpPr>
        <p:grpSpPr>
          <a:xfrm>
            <a:off x="5352158" y="3013690"/>
            <a:ext cx="1960265" cy="1117946"/>
            <a:chOff x="233928" y="1742846"/>
            <a:chExt cx="2151300" cy="1254710"/>
          </a:xfrm>
        </p:grpSpPr>
        <p:sp>
          <p:nvSpPr>
            <p:cNvPr id="1178" name="Google Shape;1178;p68"/>
            <p:cNvSpPr/>
            <p:nvPr/>
          </p:nvSpPr>
          <p:spPr>
            <a:xfrm>
              <a:off x="233928" y="1925656"/>
              <a:ext cx="2151300" cy="1071900"/>
            </a:xfrm>
            <a:prstGeom prst="roundRect">
              <a:avLst>
                <a:gd fmla="val 9539" name="adj"/>
              </a:avLst>
            </a:prstGeom>
            <a:solidFill>
              <a:srgbClr val="F4F1DE"/>
            </a:solidFill>
            <a:ln cap="flat" cmpd="sng" w="9525">
              <a:solidFill>
                <a:srgbClr val="3D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D405B"/>
                  </a:solidFill>
                  <a:latin typeface="Livvic"/>
                  <a:ea typeface="Livvic"/>
                  <a:cs typeface="Livvic"/>
                  <a:sym typeface="Livvic"/>
                </a:rPr>
                <a:t>PreF𝚫, FAIR, IAA, DP, EUR, RUR</a:t>
              </a:r>
              <a:endParaRPr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endParaRPr>
            </a:p>
          </p:txBody>
        </p:sp>
        <p:sp>
          <p:nvSpPr>
            <p:cNvPr id="1179" name="Google Shape;1179;p68"/>
            <p:cNvSpPr/>
            <p:nvPr/>
          </p:nvSpPr>
          <p:spPr>
            <a:xfrm rot="-132801">
              <a:off x="2047591" y="1749006"/>
              <a:ext cx="328351" cy="483646"/>
            </a:xfrm>
            <a:custGeom>
              <a:rect b="b" l="l" r="r" t="t"/>
              <a:pathLst>
                <a:path extrusionOk="0" h="21975" w="14919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rgbClr val="3D405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68"/>
          <p:cNvGrpSpPr/>
          <p:nvPr/>
        </p:nvGrpSpPr>
        <p:grpSpPr>
          <a:xfrm>
            <a:off x="2676781" y="2135100"/>
            <a:ext cx="2139146" cy="1104344"/>
            <a:chOff x="532346" y="1421161"/>
            <a:chExt cx="2043900" cy="2594793"/>
          </a:xfrm>
        </p:grpSpPr>
        <p:sp>
          <p:nvSpPr>
            <p:cNvPr id="1181" name="Google Shape;1181;p68"/>
            <p:cNvSpPr/>
            <p:nvPr/>
          </p:nvSpPr>
          <p:spPr>
            <a:xfrm>
              <a:off x="532346" y="1771653"/>
              <a:ext cx="2043900" cy="2244300"/>
            </a:xfrm>
            <a:prstGeom prst="roundRect">
              <a:avLst>
                <a:gd fmla="val 9539" name="adj"/>
              </a:avLst>
            </a:prstGeom>
            <a:solidFill>
              <a:srgbClr val="F4F1DE"/>
            </a:solidFill>
            <a:ln cap="flat" cmpd="sng" w="9525">
              <a:solidFill>
                <a:srgbClr val="3D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07A5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All the metrics</a:t>
              </a:r>
              <a:endParaRPr>
                <a:solidFill>
                  <a:srgbClr val="E07A5F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sp>
          <p:nvSpPr>
            <p:cNvPr id="1182" name="Google Shape;1182;p68"/>
            <p:cNvSpPr/>
            <p:nvPr/>
          </p:nvSpPr>
          <p:spPr>
            <a:xfrm rot="-132556">
              <a:off x="2252029" y="1424452"/>
              <a:ext cx="184797" cy="724838"/>
            </a:xfrm>
            <a:custGeom>
              <a:rect b="b" l="l" r="r" t="t"/>
              <a:pathLst>
                <a:path extrusionOk="0" h="21975" w="14919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rgbClr val="3D405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68"/>
          <p:cNvGrpSpPr/>
          <p:nvPr/>
        </p:nvGrpSpPr>
        <p:grpSpPr>
          <a:xfrm>
            <a:off x="2676972" y="941062"/>
            <a:ext cx="2139385" cy="955279"/>
            <a:chOff x="532350" y="1662204"/>
            <a:chExt cx="1907100" cy="2244546"/>
          </a:xfrm>
        </p:grpSpPr>
        <p:sp>
          <p:nvSpPr>
            <p:cNvPr id="1184" name="Google Shape;1184;p68"/>
            <p:cNvSpPr/>
            <p:nvPr/>
          </p:nvSpPr>
          <p:spPr>
            <a:xfrm>
              <a:off x="532350" y="1771650"/>
              <a:ext cx="1907100" cy="2135100"/>
            </a:xfrm>
            <a:prstGeom prst="roundRect">
              <a:avLst>
                <a:gd fmla="val 9539" name="adj"/>
              </a:avLst>
            </a:prstGeom>
            <a:solidFill>
              <a:srgbClr val="F4F1DE"/>
            </a:solidFill>
            <a:ln cap="flat" cmpd="sng" w="9525">
              <a:solidFill>
                <a:srgbClr val="3D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D405B"/>
                  </a:solidFill>
                  <a:latin typeface="Kulim Park"/>
                  <a:ea typeface="Kulim Park"/>
                  <a:cs typeface="Kulim Park"/>
                  <a:sym typeface="Kulim Park"/>
                </a:rPr>
                <a:t>IAA, EE*, DP, EUR, </a:t>
              </a:r>
              <a:r>
                <a:rPr lang="en" sz="1300">
                  <a:solidFill>
                    <a:srgbClr val="3D405B"/>
                  </a:solidFill>
                  <a:latin typeface="Kulim Park"/>
                  <a:ea typeface="Kulim Park"/>
                  <a:cs typeface="Kulim Park"/>
                  <a:sym typeface="Kulim Park"/>
                </a:rPr>
                <a:t>RUR</a:t>
              </a:r>
              <a:endParaRPr sz="1300">
                <a:solidFill>
                  <a:srgbClr val="3D405B"/>
                </a:solidFill>
                <a:latin typeface="Kulim Park"/>
                <a:ea typeface="Kulim Park"/>
                <a:cs typeface="Kulim Park"/>
                <a:sym typeface="Kulim Park"/>
              </a:endParaRPr>
            </a:p>
          </p:txBody>
        </p:sp>
        <p:sp>
          <p:nvSpPr>
            <p:cNvPr id="1185" name="Google Shape;1185;p68"/>
            <p:cNvSpPr/>
            <p:nvPr/>
          </p:nvSpPr>
          <p:spPr>
            <a:xfrm rot="-132801">
              <a:off x="2047591" y="1668364"/>
              <a:ext cx="328351" cy="483646"/>
            </a:xfrm>
            <a:custGeom>
              <a:rect b="b" l="l" r="r" t="t"/>
              <a:pathLst>
                <a:path extrusionOk="0" h="21975" w="14919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68"/>
          <p:cNvGrpSpPr/>
          <p:nvPr/>
        </p:nvGrpSpPr>
        <p:grpSpPr>
          <a:xfrm>
            <a:off x="2676900" y="3431323"/>
            <a:ext cx="2139290" cy="1659859"/>
            <a:chOff x="325496" y="995225"/>
            <a:chExt cx="2389200" cy="3900045"/>
          </a:xfrm>
        </p:grpSpPr>
        <p:sp>
          <p:nvSpPr>
            <p:cNvPr id="1187" name="Google Shape;1187;p68"/>
            <p:cNvSpPr/>
            <p:nvPr/>
          </p:nvSpPr>
          <p:spPr>
            <a:xfrm>
              <a:off x="325496" y="1114970"/>
              <a:ext cx="2389200" cy="3780300"/>
            </a:xfrm>
            <a:prstGeom prst="roundRect">
              <a:avLst>
                <a:gd fmla="val 9539" name="adj"/>
              </a:avLst>
            </a:prstGeom>
            <a:solidFill>
              <a:srgbClr val="F4F1DE"/>
            </a:solidFill>
            <a:ln cap="flat" cmpd="sng" w="9525">
              <a:solidFill>
                <a:srgbClr val="3D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3D405B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292100" lvl="0" marL="457200" marR="50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405B"/>
                </a:buClr>
                <a:buSzPts val="1000"/>
                <a:buFont typeface="Open Sans"/>
                <a:buChar char="●"/>
              </a:pPr>
              <a:r>
                <a:rPr b="1" lang="en" sz="1000">
                  <a:solidFill>
                    <a:srgbClr val="3D405B"/>
                  </a:solidFill>
                  <a:latin typeface="Open Sans"/>
                  <a:ea typeface="Open Sans"/>
                  <a:cs typeface="Open Sans"/>
                  <a:sym typeface="Open Sans"/>
                </a:rPr>
                <a:t>PreF𝚫</a:t>
              </a:r>
              <a:r>
                <a:rPr lang="en" sz="1000">
                  <a:solidFill>
                    <a:srgbClr val="3D405B"/>
                  </a:solidFill>
                  <a:latin typeface="Open Sans"/>
                  <a:ea typeface="Open Sans"/>
                  <a:cs typeface="Open Sans"/>
                  <a:sym typeface="Open Sans"/>
                </a:rPr>
                <a:t> and </a:t>
              </a:r>
              <a:r>
                <a:rPr b="1" lang="en" sz="1000">
                  <a:solidFill>
                    <a:srgbClr val="3D405B"/>
                  </a:solidFill>
                  <a:latin typeface="Open Sans"/>
                  <a:ea typeface="Open Sans"/>
                  <a:cs typeface="Open Sans"/>
                  <a:sym typeface="Open Sans"/>
                </a:rPr>
                <a:t>RUR: </a:t>
              </a:r>
              <a:r>
                <a:rPr lang="en" sz="1000">
                  <a:solidFill>
                    <a:srgbClr val="3D405B"/>
                  </a:solidFill>
                  <a:latin typeface="Open Sans"/>
                  <a:ea typeface="Open Sans"/>
                  <a:cs typeface="Open Sans"/>
                  <a:sym typeface="Open Sans"/>
                </a:rPr>
                <a:t>suffer from missing data (sparsity) problem</a:t>
              </a:r>
              <a:endParaRPr sz="1000">
                <a:solidFill>
                  <a:srgbClr val="3D405B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292100" lvl="0" marL="457200" marR="50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D405B"/>
                </a:buClr>
                <a:buSzPts val="1000"/>
                <a:buFont typeface="Open Sans"/>
                <a:buChar char="●"/>
              </a:pPr>
              <a:r>
                <a:rPr lang="en" sz="1000">
                  <a:solidFill>
                    <a:srgbClr val="3D405B"/>
                  </a:solidFill>
                  <a:latin typeface="Open Sans"/>
                  <a:ea typeface="Open Sans"/>
                  <a:cs typeface="Open Sans"/>
                  <a:sym typeface="Open Sans"/>
                </a:rPr>
                <a:t>Reformulated ratio-based metric to smoothed </a:t>
              </a:r>
              <a:r>
                <a:rPr lang="en" sz="1000">
                  <a:solidFill>
                    <a:srgbClr val="3D405B"/>
                  </a:solidFill>
                  <a:latin typeface="Open Sans"/>
                  <a:ea typeface="Open Sans"/>
                  <a:cs typeface="Open Sans"/>
                  <a:sym typeface="Open Sans"/>
                </a:rPr>
                <a:t>log ratio</a:t>
              </a:r>
              <a:endParaRPr b="1" sz="1000">
                <a:solidFill>
                  <a:srgbClr val="3D405B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88" name="Google Shape;1188;p68"/>
            <p:cNvSpPr/>
            <p:nvPr/>
          </p:nvSpPr>
          <p:spPr>
            <a:xfrm rot="-132801">
              <a:off x="2304436" y="1001385"/>
              <a:ext cx="328351" cy="483646"/>
            </a:xfrm>
            <a:custGeom>
              <a:rect b="b" l="l" r="r" t="t"/>
              <a:pathLst>
                <a:path extrusionOk="0" h="21975" w="14919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rgbClr val="3D405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68"/>
          <p:cNvGrpSpPr/>
          <p:nvPr/>
        </p:nvGrpSpPr>
        <p:grpSpPr>
          <a:xfrm>
            <a:off x="5352101" y="1233635"/>
            <a:ext cx="1960257" cy="1052595"/>
            <a:chOff x="-160960" y="1662204"/>
            <a:chExt cx="2546119" cy="1181363"/>
          </a:xfrm>
        </p:grpSpPr>
        <p:sp>
          <p:nvSpPr>
            <p:cNvPr id="1190" name="Google Shape;1190;p68"/>
            <p:cNvSpPr/>
            <p:nvPr/>
          </p:nvSpPr>
          <p:spPr>
            <a:xfrm>
              <a:off x="-160960" y="1771667"/>
              <a:ext cx="2546100" cy="1071900"/>
            </a:xfrm>
            <a:prstGeom prst="roundRect">
              <a:avLst>
                <a:gd fmla="val 9539" name="adj"/>
              </a:avLst>
            </a:prstGeom>
            <a:solidFill>
              <a:srgbClr val="F4F1DE"/>
            </a:solidFill>
            <a:ln cap="flat" cmpd="sng" w="9525">
              <a:solidFill>
                <a:srgbClr val="3D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D405B"/>
                  </a:solidFill>
                  <a:latin typeface="Livvic"/>
                  <a:ea typeface="Livvic"/>
                  <a:cs typeface="Livvic"/>
                  <a:sym typeface="Livvic"/>
                </a:rPr>
                <a:t>AWRF, IAA, DP, EUR, RUR, EE*</a:t>
              </a:r>
              <a:endParaRPr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endParaRPr>
            </a:p>
          </p:txBody>
        </p:sp>
        <p:sp>
          <p:nvSpPr>
            <p:cNvPr id="1191" name="Google Shape;1191;p68"/>
            <p:cNvSpPr/>
            <p:nvPr/>
          </p:nvSpPr>
          <p:spPr>
            <a:xfrm rot="-132801">
              <a:off x="2047591" y="1668364"/>
              <a:ext cx="328351" cy="483646"/>
            </a:xfrm>
            <a:custGeom>
              <a:rect b="b" l="l" r="r" t="t"/>
              <a:pathLst>
                <a:path extrusionOk="0" h="21975" w="14919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rgbClr val="3D405B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2" name="Google Shape;1192;p68"/>
          <p:cNvSpPr txBox="1"/>
          <p:nvPr/>
        </p:nvSpPr>
        <p:spPr>
          <a:xfrm>
            <a:off x="596650" y="4777875"/>
            <a:ext cx="167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24E78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Extreme Imbalance</a:t>
            </a:r>
            <a:endParaRPr sz="1100">
              <a:solidFill>
                <a:srgbClr val="124E78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193" name="Google Shape;1193;p68"/>
          <p:cNvSpPr txBox="1"/>
          <p:nvPr/>
        </p:nvSpPr>
        <p:spPr>
          <a:xfrm>
            <a:off x="233500" y="116775"/>
            <a:ext cx="580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Challenges in Implementation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94" name="Google Shape;1194;p68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68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68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8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8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68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68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68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68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68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68"/>
          <p:cNvSpPr/>
          <p:nvPr/>
        </p:nvSpPr>
        <p:spPr>
          <a:xfrm>
            <a:off x="8940650" y="46617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68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6" name="Google Shape;1206;p68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9"/>
          <p:cNvSpPr txBox="1"/>
          <p:nvPr/>
        </p:nvSpPr>
        <p:spPr>
          <a:xfrm>
            <a:off x="605200" y="1218950"/>
            <a:ext cx="60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9"/>
          <p:cNvSpPr txBox="1"/>
          <p:nvPr/>
        </p:nvSpPr>
        <p:spPr>
          <a:xfrm>
            <a:off x="269950" y="998150"/>
            <a:ext cx="88233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Task 1: Conceptual Analysis of  Fair Ranking Metrics</a:t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Metrics are conceptually similar with common components like relevance, browsing model, aggregation, target exposure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Metrics differs in their design choices and fairness assumption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Metrics with same goal can have different design choices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Task 2: Implementing Fair Ranking Metrics in Real-World Datasets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Missing data, missing relevance information, ranked list size are crucial/delicate factors in implementing metrics.</a:t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Metrics with similar fairness goals differ in their ease of implementations</a:t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13" name="Google Shape;1213;p69"/>
          <p:cNvSpPr txBox="1"/>
          <p:nvPr/>
        </p:nvSpPr>
        <p:spPr>
          <a:xfrm>
            <a:off x="233500" y="116775"/>
            <a:ext cx="580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Findings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14" name="Google Shape;1214;p69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69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69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69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69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69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69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69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69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69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69"/>
          <p:cNvSpPr/>
          <p:nvPr/>
        </p:nvSpPr>
        <p:spPr>
          <a:xfrm>
            <a:off x="8940650" y="46617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69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6" name="Google Shape;1226;p69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8150" y="1009629"/>
            <a:ext cx="5003779" cy="188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4959201" y="2821075"/>
            <a:ext cx="2450700" cy="2258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947150" y="2821075"/>
            <a:ext cx="2369700" cy="2258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398" y="751825"/>
            <a:ext cx="1062227" cy="933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nifying glass" id="196" name="Google Shape;19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5394" y="1823992"/>
            <a:ext cx="978755" cy="113750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34"/>
          <p:cNvSpPr txBox="1"/>
          <p:nvPr/>
        </p:nvSpPr>
        <p:spPr>
          <a:xfrm>
            <a:off x="7227071" y="2137088"/>
            <a:ext cx="6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erriweather"/>
                <a:ea typeface="Merriweather"/>
                <a:cs typeface="Merriweather"/>
                <a:sym typeface="Merriweather"/>
              </a:rPr>
              <a:t>query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6104936" y="1913062"/>
            <a:ext cx="84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34343"/>
                </a:solidFill>
              </a:rPr>
              <a:t>Consumer</a:t>
            </a:r>
            <a:endParaRPr b="1" sz="1000">
              <a:solidFill>
                <a:srgbClr val="434343"/>
              </a:solidFill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229575" y="96750"/>
            <a:ext cx="843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Information Access Systems (IAS) Framework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0" name="Google Shape;200;p34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 rotWithShape="1">
          <a:blip r:embed="rId6">
            <a:alphaModFix/>
          </a:blip>
          <a:srcRect b="10311" l="75751" r="6853" t="40771"/>
          <a:stretch/>
        </p:blipFill>
        <p:spPr>
          <a:xfrm>
            <a:off x="2426023" y="3085077"/>
            <a:ext cx="369690" cy="671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0839" y="2993110"/>
            <a:ext cx="754526" cy="70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 rotWithShape="1">
          <a:blip r:embed="rId8">
            <a:alphaModFix/>
          </a:blip>
          <a:srcRect b="0" l="15853" r="0" t="13934"/>
          <a:stretch/>
        </p:blipFill>
        <p:spPr>
          <a:xfrm>
            <a:off x="2505928" y="3888880"/>
            <a:ext cx="454182" cy="47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 rotWithShape="1">
          <a:blip r:embed="rId9">
            <a:alphaModFix/>
          </a:blip>
          <a:srcRect b="0" l="0" r="0" t="11363"/>
          <a:stretch/>
        </p:blipFill>
        <p:spPr>
          <a:xfrm>
            <a:off x="5625290" y="3005659"/>
            <a:ext cx="604426" cy="57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8356" y="3236923"/>
            <a:ext cx="604425" cy="462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 rotWithShape="1">
          <a:blip r:embed="rId11">
            <a:alphaModFix/>
          </a:blip>
          <a:srcRect b="0" l="5777" r="14305" t="0"/>
          <a:stretch/>
        </p:blipFill>
        <p:spPr>
          <a:xfrm>
            <a:off x="5188730" y="3699046"/>
            <a:ext cx="536745" cy="59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 rotWithShape="1">
          <a:blip r:embed="rId12">
            <a:alphaModFix/>
          </a:blip>
          <a:srcRect b="12583" l="8732" r="3154" t="5227"/>
          <a:stretch/>
        </p:blipFill>
        <p:spPr>
          <a:xfrm>
            <a:off x="5882436" y="4482502"/>
            <a:ext cx="604426" cy="45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66321" y="3965207"/>
            <a:ext cx="604425" cy="37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58537" y="3854541"/>
            <a:ext cx="472035" cy="54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 rotWithShape="1">
          <a:blip r:embed="rId15">
            <a:alphaModFix/>
          </a:blip>
          <a:srcRect b="0" l="5855" r="0" t="0"/>
          <a:stretch/>
        </p:blipFill>
        <p:spPr>
          <a:xfrm>
            <a:off x="2051735" y="4351525"/>
            <a:ext cx="454186" cy="46540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/>
          <p:nvPr/>
        </p:nvSpPr>
        <p:spPr>
          <a:xfrm>
            <a:off x="3368741" y="3479095"/>
            <a:ext cx="1538700" cy="3135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Provider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212" name="Google Shape;212;p34"/>
          <p:cNvSpPr/>
          <p:nvPr/>
        </p:nvSpPr>
        <p:spPr>
          <a:xfrm rot="10800000">
            <a:off x="3368622" y="4090608"/>
            <a:ext cx="1538700" cy="2988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3618558" y="4051036"/>
            <a:ext cx="10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Consumer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70"/>
          <p:cNvGrpSpPr/>
          <p:nvPr/>
        </p:nvGrpSpPr>
        <p:grpSpPr>
          <a:xfrm>
            <a:off x="4766112" y="1436659"/>
            <a:ext cx="1680831" cy="2810237"/>
            <a:chOff x="4772975" y="1714838"/>
            <a:chExt cx="1650300" cy="2366914"/>
          </a:xfrm>
        </p:grpSpPr>
        <p:sp>
          <p:nvSpPr>
            <p:cNvPr id="1232" name="Google Shape;1232;p70"/>
            <p:cNvSpPr/>
            <p:nvPr/>
          </p:nvSpPr>
          <p:spPr>
            <a:xfrm>
              <a:off x="4772975" y="2065752"/>
              <a:ext cx="1650300" cy="2016000"/>
            </a:xfrm>
            <a:prstGeom prst="roundRect">
              <a:avLst>
                <a:gd fmla="val 9539" name="adj"/>
              </a:avLst>
            </a:prstGeom>
            <a:solidFill>
              <a:srgbClr val="F4F1DE"/>
            </a:solidFill>
            <a:ln cap="flat" cmpd="sng" w="9525">
              <a:solidFill>
                <a:srgbClr val="3D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3" name="Google Shape;1233;p70"/>
            <p:cNvGrpSpPr/>
            <p:nvPr/>
          </p:nvGrpSpPr>
          <p:grpSpPr>
            <a:xfrm>
              <a:off x="5955578" y="1714838"/>
              <a:ext cx="331509" cy="506763"/>
              <a:chOff x="7052678" y="3327363"/>
              <a:chExt cx="331509" cy="506763"/>
            </a:xfrm>
          </p:grpSpPr>
          <p:sp>
            <p:nvSpPr>
              <p:cNvPr id="1234" name="Google Shape;1234;p70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rgbClr val="3D405B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70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rgbClr val="3D405B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6" name="Google Shape;1236;p70"/>
          <p:cNvGrpSpPr/>
          <p:nvPr/>
        </p:nvGrpSpPr>
        <p:grpSpPr>
          <a:xfrm>
            <a:off x="682595" y="1436618"/>
            <a:ext cx="1680831" cy="2810316"/>
            <a:chOff x="713225" y="1714838"/>
            <a:chExt cx="1650300" cy="2378398"/>
          </a:xfrm>
        </p:grpSpPr>
        <p:sp>
          <p:nvSpPr>
            <p:cNvPr id="1237" name="Google Shape;1237;p70"/>
            <p:cNvSpPr/>
            <p:nvPr/>
          </p:nvSpPr>
          <p:spPr>
            <a:xfrm>
              <a:off x="713225" y="2077236"/>
              <a:ext cx="1650300" cy="2016000"/>
            </a:xfrm>
            <a:prstGeom prst="roundRect">
              <a:avLst>
                <a:gd fmla="val 9539" name="adj"/>
              </a:avLst>
            </a:prstGeom>
            <a:solidFill>
              <a:srgbClr val="F4F1DE"/>
            </a:solidFill>
            <a:ln cap="flat" cmpd="sng" w="9525">
              <a:solidFill>
                <a:srgbClr val="3D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8" name="Google Shape;1238;p70"/>
            <p:cNvGrpSpPr/>
            <p:nvPr/>
          </p:nvGrpSpPr>
          <p:grpSpPr>
            <a:xfrm>
              <a:off x="1863678" y="1714838"/>
              <a:ext cx="331509" cy="506763"/>
              <a:chOff x="4003753" y="3620963"/>
              <a:chExt cx="331509" cy="506763"/>
            </a:xfrm>
          </p:grpSpPr>
          <p:sp>
            <p:nvSpPr>
              <p:cNvPr id="1239" name="Google Shape;1239;p70"/>
              <p:cNvSpPr/>
              <p:nvPr/>
            </p:nvSpPr>
            <p:spPr>
              <a:xfrm flipH="1" rot="-1186565">
                <a:off x="4223125" y="3642430"/>
                <a:ext cx="28373" cy="495391"/>
              </a:xfrm>
              <a:prstGeom prst="rect">
                <a:avLst/>
              </a:prstGeom>
              <a:solidFill>
                <a:srgbClr val="3D405B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70"/>
              <p:cNvSpPr/>
              <p:nvPr/>
            </p:nvSpPr>
            <p:spPr>
              <a:xfrm flipH="1">
                <a:off x="4003753" y="3620963"/>
                <a:ext cx="331500" cy="331500"/>
              </a:xfrm>
              <a:prstGeom prst="ellipse">
                <a:avLst/>
              </a:prstGeom>
              <a:solidFill>
                <a:srgbClr val="3D405B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41" name="Google Shape;1241;p70"/>
          <p:cNvSpPr/>
          <p:nvPr/>
        </p:nvSpPr>
        <p:spPr>
          <a:xfrm>
            <a:off x="6780425" y="1810426"/>
            <a:ext cx="1650300" cy="2436600"/>
          </a:xfrm>
          <a:prstGeom prst="roundRect">
            <a:avLst>
              <a:gd fmla="val 953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0"/>
          <p:cNvSpPr/>
          <p:nvPr/>
        </p:nvSpPr>
        <p:spPr>
          <a:xfrm>
            <a:off x="2735625" y="1821900"/>
            <a:ext cx="1739700" cy="2425200"/>
          </a:xfrm>
          <a:prstGeom prst="roundRect">
            <a:avLst>
              <a:gd fmla="val 953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0"/>
          <p:cNvSpPr txBox="1"/>
          <p:nvPr/>
        </p:nvSpPr>
        <p:spPr>
          <a:xfrm>
            <a:off x="654525" y="2582075"/>
            <a:ext cx="16809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05B"/>
              </a:buClr>
              <a:buSzPts val="1400"/>
              <a:buFont typeface="Livvic"/>
              <a:buChar char="●"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No effect on metrics for FairTREC</a:t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05B"/>
              </a:buClr>
              <a:buSzPts val="1400"/>
              <a:buFont typeface="Livvic"/>
              <a:buChar char="●"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Ratio-based metrics and FAIR showed sensitivity</a:t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44" name="Google Shape;1244;p70"/>
          <p:cNvSpPr txBox="1"/>
          <p:nvPr/>
        </p:nvSpPr>
        <p:spPr>
          <a:xfrm rot="-1287">
            <a:off x="713225" y="1957191"/>
            <a:ext cx="160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05B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Ranked-list size</a:t>
            </a:r>
            <a:endParaRPr sz="1800">
              <a:solidFill>
                <a:srgbClr val="3D405B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245" name="Google Shape;1245;p70"/>
          <p:cNvSpPr txBox="1"/>
          <p:nvPr/>
        </p:nvSpPr>
        <p:spPr>
          <a:xfrm>
            <a:off x="2751725" y="2552025"/>
            <a:ext cx="16809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05B"/>
              </a:buClr>
              <a:buSzPts val="1400"/>
              <a:buFont typeface="Livvic"/>
              <a:buChar char="●"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Default parameters</a:t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05B"/>
              </a:buClr>
              <a:buSzPts val="1400"/>
              <a:buFont typeface="Livvic"/>
              <a:buChar char="●"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EEL and logRUR showed high sensitivity</a:t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46" name="Google Shape;1246;p70"/>
          <p:cNvSpPr txBox="1"/>
          <p:nvPr/>
        </p:nvSpPr>
        <p:spPr>
          <a:xfrm rot="-1287">
            <a:off x="2766950" y="1957192"/>
            <a:ext cx="160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05B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Weighting</a:t>
            </a:r>
            <a:endParaRPr sz="1800">
              <a:solidFill>
                <a:srgbClr val="3D405B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05B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Strategy</a:t>
            </a:r>
            <a:endParaRPr sz="1800">
              <a:solidFill>
                <a:srgbClr val="3D405B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247" name="Google Shape;1247;p70"/>
          <p:cNvSpPr txBox="1"/>
          <p:nvPr/>
        </p:nvSpPr>
        <p:spPr>
          <a:xfrm>
            <a:off x="4758025" y="2552025"/>
            <a:ext cx="17397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05B"/>
              </a:buClr>
              <a:buSzPts val="1400"/>
              <a:buFont typeface="Livvic"/>
              <a:buChar char="●"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Almost all metrics showed sensitivity</a:t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05B"/>
              </a:buClr>
              <a:buSzPts val="1400"/>
              <a:buFont typeface="Livvic"/>
              <a:buChar char="●"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logRUR is extremely sensitive</a:t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48" name="Google Shape;1248;p70"/>
          <p:cNvSpPr txBox="1"/>
          <p:nvPr/>
        </p:nvSpPr>
        <p:spPr>
          <a:xfrm rot="-1287">
            <a:off x="4781875" y="1957207"/>
            <a:ext cx="160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05B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Stopping Probability</a:t>
            </a:r>
            <a:endParaRPr sz="1800">
              <a:solidFill>
                <a:srgbClr val="3D405B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249" name="Google Shape;1249;p70"/>
          <p:cNvSpPr txBox="1"/>
          <p:nvPr/>
        </p:nvSpPr>
        <p:spPr>
          <a:xfrm>
            <a:off x="6810325" y="2567074"/>
            <a:ext cx="15546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D405B"/>
              </a:buClr>
              <a:buSzPts val="1400"/>
              <a:buFont typeface="Livvic"/>
              <a:buChar char="●"/>
            </a:pPr>
            <a:r>
              <a:rPr lang="en">
                <a:solidFill>
                  <a:srgbClr val="3D405B"/>
                </a:solidFill>
                <a:latin typeface="Livvic"/>
                <a:ea typeface="Livvic"/>
                <a:cs typeface="Livvic"/>
                <a:sym typeface="Livvic"/>
              </a:rPr>
              <a:t>logRUR showed high sensitivity</a:t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405B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50" name="Google Shape;1250;p70"/>
          <p:cNvSpPr txBox="1"/>
          <p:nvPr/>
        </p:nvSpPr>
        <p:spPr>
          <a:xfrm rot="-1287">
            <a:off x="6810325" y="1957206"/>
            <a:ext cx="160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05B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Patience Parameter</a:t>
            </a:r>
            <a:endParaRPr sz="1800">
              <a:solidFill>
                <a:srgbClr val="3D405B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251" name="Google Shape;1251;p70"/>
          <p:cNvSpPr txBox="1"/>
          <p:nvPr/>
        </p:nvSpPr>
        <p:spPr>
          <a:xfrm>
            <a:off x="233500" y="116775"/>
            <a:ext cx="580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Sensitivity Analysis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52" name="Google Shape;1252;p70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70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70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0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70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7" name="Google Shape;1257;p70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70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70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70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70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0"/>
          <p:cNvSpPr/>
          <p:nvPr/>
        </p:nvSpPr>
        <p:spPr>
          <a:xfrm>
            <a:off x="8940650" y="59315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70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4" name="Google Shape;1264;p70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1"/>
          <p:cNvSpPr txBox="1"/>
          <p:nvPr/>
        </p:nvSpPr>
        <p:spPr>
          <a:xfrm>
            <a:off x="605200" y="1218950"/>
            <a:ext cx="60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1"/>
          <p:cNvSpPr txBox="1"/>
          <p:nvPr/>
        </p:nvSpPr>
        <p:spPr>
          <a:xfrm>
            <a:off x="269950" y="998150"/>
            <a:ext cx="88233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Task 1: Conceptual Analysis of  Fair Ranking Metrics</a:t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Metrics are conceptually similar with common components like relevance, browsing model, aggregation, target exposure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Metrics differs in their design choices and fairness assumption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Metrics with same goal can have different design choices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Task 2: Implementing Fair Ranking Metrics in Real-World Datasets</a:t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Missing data, missing relevance information, ranked list size are crucial/delicate factors in implementing metrics.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Metrics with similar fairness goals differ in their ease of implementations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Task 3: Sensitivity Analysis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Metrics differ in their sensitivity towards external factors.</a:t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High sensitivity towards design choices add complexity in the usability of metrics</a:t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1" name="Google Shape;1271;p71"/>
          <p:cNvSpPr txBox="1"/>
          <p:nvPr/>
        </p:nvSpPr>
        <p:spPr>
          <a:xfrm>
            <a:off x="229625" y="116775"/>
            <a:ext cx="581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Sensitivity Analysis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72" name="Google Shape;1272;p71"/>
          <p:cNvSpPr/>
          <p:nvPr/>
        </p:nvSpPr>
        <p:spPr>
          <a:xfrm>
            <a:off x="7620471" y="241050"/>
            <a:ext cx="9030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71"/>
          <p:cNvSpPr/>
          <p:nvPr/>
        </p:nvSpPr>
        <p:spPr>
          <a:xfrm>
            <a:off x="7539660" y="78925"/>
            <a:ext cx="9840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71"/>
          <p:cNvSpPr/>
          <p:nvPr/>
        </p:nvSpPr>
        <p:spPr>
          <a:xfrm>
            <a:off x="8293695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1"/>
          <p:cNvSpPr/>
          <p:nvPr/>
        </p:nvSpPr>
        <p:spPr>
          <a:xfrm rot="5400000">
            <a:off x="8369951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1"/>
          <p:cNvSpPr/>
          <p:nvPr/>
        </p:nvSpPr>
        <p:spPr>
          <a:xfrm>
            <a:off x="7620446" y="403175"/>
            <a:ext cx="9030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71"/>
          <p:cNvSpPr/>
          <p:nvPr/>
        </p:nvSpPr>
        <p:spPr>
          <a:xfrm>
            <a:off x="7620446" y="565325"/>
            <a:ext cx="9030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71"/>
          <p:cNvSpPr/>
          <p:nvPr/>
        </p:nvSpPr>
        <p:spPr>
          <a:xfrm>
            <a:off x="8523792" y="299900"/>
            <a:ext cx="5292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71"/>
          <p:cNvSpPr/>
          <p:nvPr/>
        </p:nvSpPr>
        <p:spPr>
          <a:xfrm>
            <a:off x="8523793" y="426876"/>
            <a:ext cx="5292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71"/>
          <p:cNvSpPr/>
          <p:nvPr/>
        </p:nvSpPr>
        <p:spPr>
          <a:xfrm>
            <a:off x="8523793" y="553851"/>
            <a:ext cx="5292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71"/>
          <p:cNvSpPr/>
          <p:nvPr/>
        </p:nvSpPr>
        <p:spPr>
          <a:xfrm>
            <a:off x="8425397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71"/>
          <p:cNvSpPr/>
          <p:nvPr/>
        </p:nvSpPr>
        <p:spPr>
          <a:xfrm>
            <a:off x="8940650" y="59315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71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4" name="Google Shape;1284;p71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descr="Tables" id="1289" name="Google Shape;1289;p72" title="s23"/>
          <p:cNvGraphicFramePr/>
          <p:nvPr/>
        </p:nvGraphicFramePr>
        <p:xfrm>
          <a:off x="2799343" y="11484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{33F51AC9-963B-4372-B14B-39B3078D18DE}</a:tableStyleId>
              </a:tblPr>
              <a:tblGrid>
                <a:gridCol w="2081675"/>
                <a:gridCol w="2112225"/>
                <a:gridCol w="2112225"/>
              </a:tblGrid>
              <a:tr h="855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4F1DE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Allow multinomial protected attributes</a:t>
                      </a:r>
                      <a:endParaRPr sz="1500">
                        <a:solidFill>
                          <a:srgbClr val="F4F1DE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7A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4F1DE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Allow soft group association</a:t>
                      </a:r>
                      <a:endParaRPr sz="1500">
                        <a:solidFill>
                          <a:srgbClr val="F4F1DE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7A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4F1DE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Sensitivity towards design choices</a:t>
                      </a:r>
                      <a:endParaRPr sz="1500">
                        <a:solidFill>
                          <a:srgbClr val="F4F1DE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7A5F"/>
                    </a:solidFill>
                  </a:tcPr>
                </a:tc>
              </a:tr>
              <a:tr h="7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AWRF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AWRF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AWRF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</a:tr>
              <a:tr h="76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EED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EED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EED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</a:tr>
              <a:tr h="76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EER, EEL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EER, EEL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EER, EEL, IAA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D405B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1DE"/>
                    </a:solidFill>
                  </a:tcPr>
                </a:tc>
              </a:tr>
            </a:tbl>
          </a:graphicData>
        </a:graphic>
      </p:graphicFrame>
      <p:sp>
        <p:nvSpPr>
          <p:cNvPr id="1290" name="Google Shape;1290;p72"/>
          <p:cNvSpPr/>
          <p:nvPr/>
        </p:nvSpPr>
        <p:spPr>
          <a:xfrm>
            <a:off x="51550" y="1943000"/>
            <a:ext cx="2622300" cy="798900"/>
          </a:xfrm>
          <a:prstGeom prst="homePlate">
            <a:avLst>
              <a:gd fmla="val 50000" name="adj"/>
            </a:avLst>
          </a:prstGeom>
          <a:solidFill>
            <a:srgbClr val="E07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4F1D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4F1DE"/>
                </a:solidFill>
                <a:latin typeface="Raleway"/>
                <a:ea typeface="Raleway"/>
                <a:cs typeface="Raleway"/>
                <a:sym typeface="Raleway"/>
              </a:rPr>
              <a:t>Single-list metrics</a:t>
            </a:r>
            <a:endParaRPr b="1" sz="1600">
              <a:solidFill>
                <a:srgbClr val="F4F1D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F1DE"/>
                </a:solidFill>
                <a:latin typeface="Open Sans"/>
                <a:ea typeface="Open Sans"/>
                <a:cs typeface="Open Sans"/>
                <a:sym typeface="Open Sans"/>
              </a:rPr>
              <a:t>FAIR, AWRF</a:t>
            </a:r>
            <a:endParaRPr>
              <a:solidFill>
                <a:srgbClr val="F4F1D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4F1D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1" name="Google Shape;1291;p72"/>
          <p:cNvSpPr/>
          <p:nvPr/>
        </p:nvSpPr>
        <p:spPr>
          <a:xfrm>
            <a:off x="51425" y="2771525"/>
            <a:ext cx="2622300" cy="747600"/>
          </a:xfrm>
          <a:prstGeom prst="homePlate">
            <a:avLst>
              <a:gd fmla="val 50000" name="adj"/>
            </a:avLst>
          </a:prstGeom>
          <a:solidFill>
            <a:srgbClr val="E07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D405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4F1DE"/>
                </a:solidFill>
                <a:latin typeface="Raleway"/>
                <a:ea typeface="Raleway"/>
                <a:cs typeface="Raleway"/>
                <a:sym typeface="Raleway"/>
              </a:rPr>
              <a:t>Demographic Parity in Sequence</a:t>
            </a:r>
            <a:endParaRPr b="1" sz="1600">
              <a:solidFill>
                <a:srgbClr val="F4F1D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F1DE"/>
                </a:solidFill>
                <a:latin typeface="Open Sans"/>
                <a:ea typeface="Open Sans"/>
                <a:cs typeface="Open Sans"/>
                <a:sym typeface="Open Sans"/>
              </a:rPr>
              <a:t>DP, EED</a:t>
            </a:r>
            <a:endParaRPr>
              <a:solidFill>
                <a:srgbClr val="F4F1D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D405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2" name="Google Shape;1292;p72"/>
          <p:cNvSpPr/>
          <p:nvPr/>
        </p:nvSpPr>
        <p:spPr>
          <a:xfrm>
            <a:off x="51425" y="3548725"/>
            <a:ext cx="2622300" cy="765600"/>
          </a:xfrm>
          <a:prstGeom prst="homePlate">
            <a:avLst>
              <a:gd fmla="val 50000" name="adj"/>
            </a:avLst>
          </a:prstGeom>
          <a:solidFill>
            <a:srgbClr val="E07A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D405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4F1DE"/>
                </a:solidFill>
                <a:latin typeface="Raleway"/>
                <a:ea typeface="Raleway"/>
                <a:cs typeface="Raleway"/>
                <a:sym typeface="Raleway"/>
              </a:rPr>
              <a:t>Equal Opportunity in Sequence</a:t>
            </a:r>
            <a:endParaRPr b="1" sz="1600">
              <a:solidFill>
                <a:srgbClr val="F4F1DE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F1DE"/>
                </a:solidFill>
                <a:latin typeface="Open Sans"/>
                <a:ea typeface="Open Sans"/>
                <a:cs typeface="Open Sans"/>
                <a:sym typeface="Open Sans"/>
              </a:rPr>
              <a:t>EUR, RUR, IAA, EER, EEL</a:t>
            </a:r>
            <a:endParaRPr>
              <a:solidFill>
                <a:srgbClr val="F4F1D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D405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3" name="Google Shape;1293;p72"/>
          <p:cNvSpPr txBox="1"/>
          <p:nvPr/>
        </p:nvSpPr>
        <p:spPr>
          <a:xfrm>
            <a:off x="242475" y="116775"/>
            <a:ext cx="57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Metric Recommendations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4" name="Google Shape;1294;p72"/>
          <p:cNvSpPr/>
          <p:nvPr/>
        </p:nvSpPr>
        <p:spPr>
          <a:xfrm>
            <a:off x="7621100" y="2410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72"/>
          <p:cNvSpPr/>
          <p:nvPr/>
        </p:nvSpPr>
        <p:spPr>
          <a:xfrm>
            <a:off x="7540325" y="789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72"/>
          <p:cNvSpPr/>
          <p:nvPr/>
        </p:nvSpPr>
        <p:spPr>
          <a:xfrm>
            <a:off x="8294029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2"/>
          <p:cNvSpPr/>
          <p:nvPr/>
        </p:nvSpPr>
        <p:spPr>
          <a:xfrm rot="5400000">
            <a:off x="8370213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2"/>
          <p:cNvSpPr/>
          <p:nvPr/>
        </p:nvSpPr>
        <p:spPr>
          <a:xfrm>
            <a:off x="7621075" y="403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72"/>
          <p:cNvSpPr/>
          <p:nvPr/>
        </p:nvSpPr>
        <p:spPr>
          <a:xfrm>
            <a:off x="7621075" y="5653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72"/>
          <p:cNvSpPr/>
          <p:nvPr/>
        </p:nvSpPr>
        <p:spPr>
          <a:xfrm>
            <a:off x="8524025" y="2999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72"/>
          <p:cNvSpPr/>
          <p:nvPr/>
        </p:nvSpPr>
        <p:spPr>
          <a:xfrm>
            <a:off x="8524025" y="4268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72"/>
          <p:cNvSpPr/>
          <p:nvPr/>
        </p:nvSpPr>
        <p:spPr>
          <a:xfrm>
            <a:off x="8524025" y="5538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72"/>
          <p:cNvSpPr/>
          <p:nvPr/>
        </p:nvSpPr>
        <p:spPr>
          <a:xfrm>
            <a:off x="8425673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72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5" name="Google Shape;1305;p72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6" name="Google Shape;130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00" y="727325"/>
            <a:ext cx="835892" cy="11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73"/>
          <p:cNvSpPr txBox="1"/>
          <p:nvPr/>
        </p:nvSpPr>
        <p:spPr>
          <a:xfrm>
            <a:off x="498013" y="1048263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8686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b="1" sz="2400">
              <a:solidFill>
                <a:srgbClr val="EC868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12" name="Google Shape;1312;p73"/>
          <p:cNvSpPr txBox="1"/>
          <p:nvPr/>
        </p:nvSpPr>
        <p:spPr>
          <a:xfrm>
            <a:off x="498024" y="1632125"/>
            <a:ext cx="35316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Describe and compare rank-fairness metrics in unified framework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3" name="Google Shape;1313;p73"/>
          <p:cNvSpPr txBox="1"/>
          <p:nvPr/>
        </p:nvSpPr>
        <p:spPr>
          <a:xfrm>
            <a:off x="4498338" y="1048263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8686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 b="1" sz="2400">
              <a:solidFill>
                <a:srgbClr val="EC868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14" name="Google Shape;1314;p73"/>
          <p:cNvSpPr txBox="1"/>
          <p:nvPr/>
        </p:nvSpPr>
        <p:spPr>
          <a:xfrm>
            <a:off x="4498350" y="1632125"/>
            <a:ext cx="35316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Identify gaps between their original presentation and the practicalities of applying them to IAS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5" name="Google Shape;1315;p73"/>
          <p:cNvSpPr txBox="1"/>
          <p:nvPr/>
        </p:nvSpPr>
        <p:spPr>
          <a:xfrm>
            <a:off x="498013" y="2642750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8686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b="1" sz="2400">
              <a:solidFill>
                <a:srgbClr val="EC868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16" name="Google Shape;1316;p73"/>
          <p:cNvSpPr txBox="1"/>
          <p:nvPr/>
        </p:nvSpPr>
        <p:spPr>
          <a:xfrm>
            <a:off x="498025" y="3247675"/>
            <a:ext cx="35316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Direct comparison of their outcomes with same data and experimental setting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7" name="Google Shape;1317;p73"/>
          <p:cNvSpPr txBox="1"/>
          <p:nvPr/>
        </p:nvSpPr>
        <p:spPr>
          <a:xfrm>
            <a:off x="4498338" y="2642750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8686"/>
                </a:solidFill>
                <a:latin typeface="Merriweather"/>
                <a:ea typeface="Merriweather"/>
                <a:cs typeface="Merriweather"/>
                <a:sym typeface="Merriweather"/>
              </a:rPr>
              <a:t>04</a:t>
            </a:r>
            <a:endParaRPr b="1" sz="2400">
              <a:solidFill>
                <a:srgbClr val="EC868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18" name="Google Shape;1318;p73"/>
          <p:cNvSpPr txBox="1"/>
          <p:nvPr/>
        </p:nvSpPr>
        <p:spPr>
          <a:xfrm>
            <a:off x="4498350" y="3247675"/>
            <a:ext cx="43194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Sensitivity analysis to assess the impact of design choices and external factors on these metrics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9" name="Google Shape;1319;p73"/>
          <p:cNvSpPr txBox="1"/>
          <p:nvPr/>
        </p:nvSpPr>
        <p:spPr>
          <a:xfrm>
            <a:off x="233500" y="116775"/>
            <a:ext cx="5808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Contribution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20" name="Google Shape;1320;p73"/>
          <p:cNvSpPr/>
          <p:nvPr/>
        </p:nvSpPr>
        <p:spPr>
          <a:xfrm>
            <a:off x="7620471" y="241050"/>
            <a:ext cx="9030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73"/>
          <p:cNvSpPr/>
          <p:nvPr/>
        </p:nvSpPr>
        <p:spPr>
          <a:xfrm>
            <a:off x="7539660" y="78925"/>
            <a:ext cx="9840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73"/>
          <p:cNvSpPr/>
          <p:nvPr/>
        </p:nvSpPr>
        <p:spPr>
          <a:xfrm>
            <a:off x="8293695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73"/>
          <p:cNvSpPr/>
          <p:nvPr/>
        </p:nvSpPr>
        <p:spPr>
          <a:xfrm rot="5400000">
            <a:off x="8369951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73"/>
          <p:cNvSpPr/>
          <p:nvPr/>
        </p:nvSpPr>
        <p:spPr>
          <a:xfrm>
            <a:off x="7620446" y="403175"/>
            <a:ext cx="9030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73"/>
          <p:cNvSpPr/>
          <p:nvPr/>
        </p:nvSpPr>
        <p:spPr>
          <a:xfrm>
            <a:off x="7620446" y="565325"/>
            <a:ext cx="9030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73"/>
          <p:cNvSpPr/>
          <p:nvPr/>
        </p:nvSpPr>
        <p:spPr>
          <a:xfrm>
            <a:off x="8523792" y="299900"/>
            <a:ext cx="5292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73"/>
          <p:cNvSpPr/>
          <p:nvPr/>
        </p:nvSpPr>
        <p:spPr>
          <a:xfrm>
            <a:off x="8523793" y="426876"/>
            <a:ext cx="5292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73"/>
          <p:cNvSpPr/>
          <p:nvPr/>
        </p:nvSpPr>
        <p:spPr>
          <a:xfrm>
            <a:off x="8523793" y="553851"/>
            <a:ext cx="5292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73"/>
          <p:cNvSpPr/>
          <p:nvPr/>
        </p:nvSpPr>
        <p:spPr>
          <a:xfrm>
            <a:off x="8425397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73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1" name="Google Shape;1331;p73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2" name="Google Shape;13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950" y="1311941"/>
            <a:ext cx="984000" cy="1292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74"/>
          <p:cNvSpPr txBox="1"/>
          <p:nvPr/>
        </p:nvSpPr>
        <p:spPr>
          <a:xfrm>
            <a:off x="4626950" y="1599113"/>
            <a:ext cx="43137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Simulation Study</a:t>
            </a:r>
            <a:endParaRPr b="1" sz="19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Better understand the impact of design factors like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800"/>
              <a:buFont typeface="Livvic"/>
              <a:buChar char="●"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 relevance-set size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800"/>
              <a:buFont typeface="Livvic"/>
              <a:buChar char="●"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group distribution, and 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F3742"/>
              </a:buClr>
              <a:buSzPts val="1800"/>
              <a:buFont typeface="Livvic"/>
              <a:buChar char="●"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missing relevance information 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on metric implementation and outputs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38" name="Google Shape;1338;p74"/>
          <p:cNvSpPr txBox="1"/>
          <p:nvPr/>
        </p:nvSpPr>
        <p:spPr>
          <a:xfrm>
            <a:off x="713250" y="1526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Current Stage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39" name="Google Shape;1339;p74"/>
          <p:cNvSpPr/>
          <p:nvPr/>
        </p:nvSpPr>
        <p:spPr>
          <a:xfrm>
            <a:off x="7620471" y="241050"/>
            <a:ext cx="9030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74"/>
          <p:cNvSpPr/>
          <p:nvPr/>
        </p:nvSpPr>
        <p:spPr>
          <a:xfrm>
            <a:off x="7539660" y="78925"/>
            <a:ext cx="9840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74"/>
          <p:cNvSpPr/>
          <p:nvPr/>
        </p:nvSpPr>
        <p:spPr>
          <a:xfrm>
            <a:off x="8293695" y="789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74"/>
          <p:cNvSpPr/>
          <p:nvPr/>
        </p:nvSpPr>
        <p:spPr>
          <a:xfrm rot="5400000">
            <a:off x="8369951" y="1108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74"/>
          <p:cNvSpPr/>
          <p:nvPr/>
        </p:nvSpPr>
        <p:spPr>
          <a:xfrm>
            <a:off x="7620446" y="403175"/>
            <a:ext cx="9030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74"/>
          <p:cNvSpPr/>
          <p:nvPr/>
        </p:nvSpPr>
        <p:spPr>
          <a:xfrm>
            <a:off x="7620446" y="565325"/>
            <a:ext cx="9030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74"/>
          <p:cNvSpPr/>
          <p:nvPr/>
        </p:nvSpPr>
        <p:spPr>
          <a:xfrm>
            <a:off x="8523792" y="299900"/>
            <a:ext cx="5292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74"/>
          <p:cNvSpPr/>
          <p:nvPr/>
        </p:nvSpPr>
        <p:spPr>
          <a:xfrm>
            <a:off x="8523793" y="426876"/>
            <a:ext cx="5292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A4C2F4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A4C2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74"/>
          <p:cNvSpPr/>
          <p:nvPr/>
        </p:nvSpPr>
        <p:spPr>
          <a:xfrm>
            <a:off x="8523793" y="553851"/>
            <a:ext cx="529200" cy="114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9FC5E8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9FC5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74"/>
          <p:cNvSpPr/>
          <p:nvPr/>
        </p:nvSpPr>
        <p:spPr>
          <a:xfrm>
            <a:off x="8425397" y="28335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74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0" name="Google Shape;1350;p74"/>
          <p:cNvSpPr/>
          <p:nvPr/>
        </p:nvSpPr>
        <p:spPr>
          <a:xfrm>
            <a:off x="8524025" y="68082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74"/>
          <p:cNvSpPr/>
          <p:nvPr/>
        </p:nvSpPr>
        <p:spPr>
          <a:xfrm>
            <a:off x="8940650" y="72012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74"/>
          <p:cNvSpPr txBox="1"/>
          <p:nvPr/>
        </p:nvSpPr>
        <p:spPr>
          <a:xfrm>
            <a:off x="233350" y="1513300"/>
            <a:ext cx="81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2020</a:t>
            </a:r>
            <a:endParaRPr b="1" sz="1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53" name="Google Shape;1353;p74"/>
          <p:cNvSpPr txBox="1"/>
          <p:nvPr/>
        </p:nvSpPr>
        <p:spPr>
          <a:xfrm>
            <a:off x="3441850" y="2960299"/>
            <a:ext cx="7656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2022</a:t>
            </a:r>
            <a:endParaRPr b="1" sz="1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54" name="Google Shape;1354;p74"/>
          <p:cNvSpPr txBox="1"/>
          <p:nvPr/>
        </p:nvSpPr>
        <p:spPr>
          <a:xfrm>
            <a:off x="233350" y="1892250"/>
            <a:ext cx="39741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Raj, A., Wood, C., Montoly, A., &amp; Ekstrand, M. D. (2020). </a:t>
            </a:r>
            <a:r>
              <a:rPr lang="en" sz="1300">
                <a:solidFill>
                  <a:srgbClr val="3F3742"/>
                </a:solidFill>
                <a:latin typeface="Livvic Medium"/>
                <a:ea typeface="Livvic Medium"/>
                <a:cs typeface="Livvic Medium"/>
                <a:sym typeface="Livvic Medium"/>
              </a:rPr>
              <a:t>Comparing fair ranking metrics.</a:t>
            </a:r>
            <a:r>
              <a:rPr lang="en" sz="13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 3rd </a:t>
            </a:r>
            <a:r>
              <a:rPr lang="en" sz="13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FAccTRec Workshop </a:t>
            </a:r>
            <a:r>
              <a:rPr lang="en" sz="13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at RecSys 2020</a:t>
            </a:r>
            <a:endParaRPr sz="13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arXiv:2009.01311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55" name="Google Shape;1355;p74"/>
          <p:cNvSpPr/>
          <p:nvPr/>
        </p:nvSpPr>
        <p:spPr>
          <a:xfrm>
            <a:off x="155976" y="1428025"/>
            <a:ext cx="4266660" cy="3383139"/>
          </a:xfrm>
          <a:custGeom>
            <a:rect b="b" l="l" r="r" t="t"/>
            <a:pathLst>
              <a:path extrusionOk="0" h="12281" w="3428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rgbClr val="007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74"/>
          <p:cNvSpPr txBox="1"/>
          <p:nvPr/>
        </p:nvSpPr>
        <p:spPr>
          <a:xfrm>
            <a:off x="155976" y="3250850"/>
            <a:ext cx="38430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Raj, A., &amp; Ekstrand, M. D. (2022, July). </a:t>
            </a:r>
            <a:r>
              <a:rPr lang="en" sz="1300">
                <a:solidFill>
                  <a:srgbClr val="3F3742"/>
                </a:solidFill>
                <a:latin typeface="Livvic Medium"/>
                <a:ea typeface="Livvic Medium"/>
                <a:cs typeface="Livvic Medium"/>
                <a:sym typeface="Livvic Medium"/>
              </a:rPr>
              <a:t>Measuring Fairness in Ranked Results: An Analytical and Empirical Comparison</a:t>
            </a:r>
            <a:r>
              <a:rPr lang="en" sz="13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. In </a:t>
            </a:r>
            <a:r>
              <a:rPr i="1" lang="en" sz="13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Proceedings of the 45th International ACM SIGIR Conference on </a:t>
            </a:r>
            <a:endParaRPr i="1" sz="13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DOI 10.1145/3477495.3532018</a:t>
            </a:r>
            <a:endParaRPr sz="13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75"/>
          <p:cNvSpPr txBox="1"/>
          <p:nvPr>
            <p:ph idx="1" type="body"/>
          </p:nvPr>
        </p:nvSpPr>
        <p:spPr>
          <a:xfrm>
            <a:off x="4037299" y="2698275"/>
            <a:ext cx="4885500" cy="375300"/>
          </a:xfrm>
          <a:prstGeom prst="rect">
            <a:avLst/>
          </a:prstGeom>
        </p:spPr>
        <p:txBody>
          <a:bodyPr anchorCtr="0" anchor="t" bIns="24100" lIns="24100" spcFirstLastPara="1" rIns="24100" wrap="square" tIns="2410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38"/>
              <a:t>Beyond Linear Layout Fairness</a:t>
            </a:r>
            <a:endParaRPr sz="100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75"/>
          <p:cNvSpPr txBox="1"/>
          <p:nvPr>
            <p:ph idx="4" type="body"/>
          </p:nvPr>
        </p:nvSpPr>
        <p:spPr>
          <a:xfrm>
            <a:off x="5064784" y="1866292"/>
            <a:ext cx="2243700" cy="250500"/>
          </a:xfrm>
          <a:prstGeom prst="rect">
            <a:avLst/>
          </a:prstGeom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687"/>
              <a:t>Component 2</a:t>
            </a:r>
            <a:endParaRPr sz="2687"/>
          </a:p>
        </p:txBody>
      </p:sp>
      <p:sp>
        <p:nvSpPr>
          <p:cNvPr id="1363" name="Google Shape;1363;p75"/>
          <p:cNvSpPr/>
          <p:nvPr/>
        </p:nvSpPr>
        <p:spPr>
          <a:xfrm>
            <a:off x="8024975" y="2590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75"/>
          <p:cNvSpPr/>
          <p:nvPr/>
        </p:nvSpPr>
        <p:spPr>
          <a:xfrm>
            <a:off x="7944200" y="9687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75"/>
          <p:cNvSpPr/>
          <p:nvPr/>
        </p:nvSpPr>
        <p:spPr>
          <a:xfrm>
            <a:off x="8697904" y="9687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5"/>
          <p:cNvSpPr/>
          <p:nvPr/>
        </p:nvSpPr>
        <p:spPr>
          <a:xfrm rot="5400000">
            <a:off x="8774088" y="12880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5"/>
          <p:cNvSpPr/>
          <p:nvPr/>
        </p:nvSpPr>
        <p:spPr>
          <a:xfrm>
            <a:off x="8024950" y="4211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75"/>
          <p:cNvSpPr/>
          <p:nvPr/>
        </p:nvSpPr>
        <p:spPr>
          <a:xfrm>
            <a:off x="8024950" y="583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75"/>
          <p:cNvSpPr/>
          <p:nvPr/>
        </p:nvSpPr>
        <p:spPr>
          <a:xfrm>
            <a:off x="8790300" y="484138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5"/>
          <p:cNvSpPr txBox="1"/>
          <p:nvPr>
            <p:ph idx="12" type="sldNum"/>
          </p:nvPr>
        </p:nvSpPr>
        <p:spPr>
          <a:xfrm>
            <a:off x="8243843" y="4752575"/>
            <a:ext cx="3432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1" name="Google Shape;137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019" y="1945959"/>
            <a:ext cx="302746" cy="40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7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395895" y="1934157"/>
            <a:ext cx="302747" cy="4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7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395895" y="2430056"/>
            <a:ext cx="302747" cy="4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7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849770" y="2424142"/>
            <a:ext cx="302747" cy="4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269" y="2441863"/>
            <a:ext cx="302746" cy="40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769" y="1945954"/>
            <a:ext cx="302746" cy="400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75"/>
          <p:cNvSpPr txBox="1"/>
          <p:nvPr/>
        </p:nvSpPr>
        <p:spPr>
          <a:xfrm>
            <a:off x="1285375" y="3019450"/>
            <a:ext cx="202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SemiBold"/>
                <a:ea typeface="Livvic SemiBold"/>
                <a:cs typeface="Livvic SemiBold"/>
                <a:sym typeface="Livvic SemiBold"/>
              </a:rPr>
              <a:t>Is this ranking fair for provider groups in grid-based layout?</a:t>
            </a:r>
            <a:endParaRPr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1378" name="Google Shape;1378;p75"/>
          <p:cNvPicPr preferRelativeResize="0"/>
          <p:nvPr/>
        </p:nvPicPr>
        <p:blipFill rotWithShape="1">
          <a:blip r:embed="rId5">
            <a:alphaModFix/>
          </a:blip>
          <a:srcRect b="0" l="0" r="3297" t="0"/>
          <a:stretch/>
        </p:blipFill>
        <p:spPr>
          <a:xfrm>
            <a:off x="81975" y="-2"/>
            <a:ext cx="1506725" cy="13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69" y="1383097"/>
            <a:ext cx="304356" cy="4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7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387169" y="2954865"/>
            <a:ext cx="304356" cy="47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7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387169" y="3505085"/>
            <a:ext cx="304356" cy="47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75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387169" y="4055306"/>
            <a:ext cx="304356" cy="47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69" y="1907020"/>
            <a:ext cx="304356" cy="4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69" y="2430943"/>
            <a:ext cx="304356" cy="4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75"/>
          <p:cNvSpPr/>
          <p:nvPr/>
        </p:nvSpPr>
        <p:spPr>
          <a:xfrm>
            <a:off x="348325" y="1332125"/>
            <a:ext cx="35100" cy="16227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75"/>
          <p:cNvSpPr/>
          <p:nvPr/>
        </p:nvSpPr>
        <p:spPr>
          <a:xfrm>
            <a:off x="348325" y="2929676"/>
            <a:ext cx="35100" cy="16227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7" name="Google Shape;1387;p75"/>
          <p:cNvCxnSpPr/>
          <p:nvPr/>
        </p:nvCxnSpPr>
        <p:spPr>
          <a:xfrm>
            <a:off x="947950" y="2643550"/>
            <a:ext cx="72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8" name="Google Shape;1388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5922" y="139150"/>
            <a:ext cx="902700" cy="132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499" y="2655026"/>
            <a:ext cx="3155300" cy="22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76"/>
          <p:cNvPicPr preferRelativeResize="0"/>
          <p:nvPr/>
        </p:nvPicPr>
        <p:blipFill rotWithShape="1">
          <a:blip r:embed="rId4">
            <a:alphaModFix/>
          </a:blip>
          <a:srcRect b="0" l="0" r="29567" t="0"/>
          <a:stretch/>
        </p:blipFill>
        <p:spPr>
          <a:xfrm>
            <a:off x="207500" y="800375"/>
            <a:ext cx="4466401" cy="1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3050" y="2705875"/>
            <a:ext cx="3155301" cy="228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76"/>
          <p:cNvPicPr preferRelativeResize="0"/>
          <p:nvPr/>
        </p:nvPicPr>
        <p:blipFill rotWithShape="1">
          <a:blip r:embed="rId6">
            <a:alphaModFix/>
          </a:blip>
          <a:srcRect b="0" l="0" r="19341" t="0"/>
          <a:stretch/>
        </p:blipFill>
        <p:spPr>
          <a:xfrm>
            <a:off x="5559473" y="871149"/>
            <a:ext cx="3584527" cy="15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76"/>
          <p:cNvSpPr/>
          <p:nvPr/>
        </p:nvSpPr>
        <p:spPr>
          <a:xfrm>
            <a:off x="8024975" y="2590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76"/>
          <p:cNvSpPr/>
          <p:nvPr/>
        </p:nvSpPr>
        <p:spPr>
          <a:xfrm>
            <a:off x="7944200" y="9687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76"/>
          <p:cNvSpPr/>
          <p:nvPr/>
        </p:nvSpPr>
        <p:spPr>
          <a:xfrm>
            <a:off x="8697904" y="9687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6"/>
          <p:cNvSpPr/>
          <p:nvPr/>
        </p:nvSpPr>
        <p:spPr>
          <a:xfrm rot="5400000">
            <a:off x="8774088" y="12880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6"/>
          <p:cNvSpPr/>
          <p:nvPr/>
        </p:nvSpPr>
        <p:spPr>
          <a:xfrm>
            <a:off x="8024950" y="4211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76"/>
          <p:cNvSpPr/>
          <p:nvPr/>
        </p:nvSpPr>
        <p:spPr>
          <a:xfrm>
            <a:off x="8024950" y="583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76"/>
          <p:cNvSpPr/>
          <p:nvPr/>
        </p:nvSpPr>
        <p:spPr>
          <a:xfrm>
            <a:off x="8790300" y="484138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6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77"/>
          <p:cNvSpPr txBox="1"/>
          <p:nvPr/>
        </p:nvSpPr>
        <p:spPr>
          <a:xfrm>
            <a:off x="223650" y="136325"/>
            <a:ext cx="486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Layout Models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410" name="Google Shape;1410;p77"/>
          <p:cNvPicPr preferRelativeResize="0"/>
          <p:nvPr/>
        </p:nvPicPr>
        <p:blipFill rotWithShape="1">
          <a:blip r:embed="rId3">
            <a:alphaModFix/>
          </a:blip>
          <a:srcRect b="34052" l="0" r="0" t="5869"/>
          <a:stretch/>
        </p:blipFill>
        <p:spPr>
          <a:xfrm>
            <a:off x="2059813" y="829175"/>
            <a:ext cx="1520676" cy="197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77"/>
          <p:cNvPicPr preferRelativeResize="0"/>
          <p:nvPr/>
        </p:nvPicPr>
        <p:blipFill rotWithShape="1">
          <a:blip r:embed="rId4">
            <a:alphaModFix/>
          </a:blip>
          <a:srcRect b="0" l="0" r="19341" t="0"/>
          <a:stretch/>
        </p:blipFill>
        <p:spPr>
          <a:xfrm>
            <a:off x="5584850" y="839800"/>
            <a:ext cx="2845327" cy="13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3650" y="3115350"/>
            <a:ext cx="2937027" cy="167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77"/>
          <p:cNvSpPr/>
          <p:nvPr/>
        </p:nvSpPr>
        <p:spPr>
          <a:xfrm>
            <a:off x="153525" y="839800"/>
            <a:ext cx="1001700" cy="4042500"/>
          </a:xfrm>
          <a:prstGeom prst="homePlate">
            <a:avLst>
              <a:gd fmla="val 50000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Linear Layout Model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14" name="Google Shape;1414;p77"/>
          <p:cNvSpPr/>
          <p:nvPr/>
        </p:nvSpPr>
        <p:spPr>
          <a:xfrm>
            <a:off x="4583150" y="839800"/>
            <a:ext cx="1001700" cy="4042500"/>
          </a:xfrm>
          <a:prstGeom prst="homePlate">
            <a:avLst>
              <a:gd fmla="val 50000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Grid Layout Model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15" name="Google Shape;1415;p77"/>
          <p:cNvSpPr/>
          <p:nvPr/>
        </p:nvSpPr>
        <p:spPr>
          <a:xfrm rot="-5400000">
            <a:off x="2599053" y="1938125"/>
            <a:ext cx="442200" cy="2260200"/>
          </a:xfrm>
          <a:prstGeom prst="homePlate">
            <a:avLst>
              <a:gd fmla="val 510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7"/>
          <p:cNvSpPr txBox="1"/>
          <p:nvPr/>
        </p:nvSpPr>
        <p:spPr>
          <a:xfrm>
            <a:off x="2355450" y="2927100"/>
            <a:ext cx="9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Vertical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17" name="Google Shape;1417;p77"/>
          <p:cNvSpPr/>
          <p:nvPr/>
        </p:nvSpPr>
        <p:spPr>
          <a:xfrm rot="5400000">
            <a:off x="2599053" y="2397100"/>
            <a:ext cx="442200" cy="22650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7"/>
          <p:cNvSpPr txBox="1"/>
          <p:nvPr/>
        </p:nvSpPr>
        <p:spPr>
          <a:xfrm>
            <a:off x="2195538" y="3329500"/>
            <a:ext cx="13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Horizontal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19" name="Google Shape;1419;p77"/>
          <p:cNvSpPr/>
          <p:nvPr/>
        </p:nvSpPr>
        <p:spPr>
          <a:xfrm rot="-5400000">
            <a:off x="6921066" y="1269575"/>
            <a:ext cx="442200" cy="2260200"/>
          </a:xfrm>
          <a:prstGeom prst="homePlate">
            <a:avLst>
              <a:gd fmla="val 51012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7"/>
          <p:cNvSpPr txBox="1"/>
          <p:nvPr/>
        </p:nvSpPr>
        <p:spPr>
          <a:xfrm>
            <a:off x="6446913" y="2277763"/>
            <a:ext cx="13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Multi-List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21" name="Google Shape;1421;p77"/>
          <p:cNvSpPr/>
          <p:nvPr/>
        </p:nvSpPr>
        <p:spPr>
          <a:xfrm rot="5400000">
            <a:off x="6921066" y="1728550"/>
            <a:ext cx="442200" cy="22650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77"/>
          <p:cNvSpPr txBox="1"/>
          <p:nvPr/>
        </p:nvSpPr>
        <p:spPr>
          <a:xfrm>
            <a:off x="6517550" y="2660950"/>
            <a:ext cx="13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Wrapped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1423" name="Google Shape;1423;p77"/>
          <p:cNvPicPr preferRelativeResize="0"/>
          <p:nvPr/>
        </p:nvPicPr>
        <p:blipFill rotWithShape="1">
          <a:blip r:embed="rId6">
            <a:alphaModFix/>
          </a:blip>
          <a:srcRect b="22215" l="0" r="40248" t="0"/>
          <a:stretch/>
        </p:blipFill>
        <p:spPr>
          <a:xfrm>
            <a:off x="1309838" y="3769875"/>
            <a:ext cx="3118700" cy="11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77"/>
          <p:cNvSpPr/>
          <p:nvPr/>
        </p:nvSpPr>
        <p:spPr>
          <a:xfrm>
            <a:off x="8024975" y="2590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77"/>
          <p:cNvSpPr/>
          <p:nvPr/>
        </p:nvSpPr>
        <p:spPr>
          <a:xfrm>
            <a:off x="7944200" y="9687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77"/>
          <p:cNvSpPr/>
          <p:nvPr/>
        </p:nvSpPr>
        <p:spPr>
          <a:xfrm>
            <a:off x="8697904" y="9687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7"/>
          <p:cNvSpPr/>
          <p:nvPr/>
        </p:nvSpPr>
        <p:spPr>
          <a:xfrm rot="5400000">
            <a:off x="8774088" y="12880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7"/>
          <p:cNvSpPr/>
          <p:nvPr/>
        </p:nvSpPr>
        <p:spPr>
          <a:xfrm>
            <a:off x="8024950" y="4211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77"/>
          <p:cNvSpPr/>
          <p:nvPr/>
        </p:nvSpPr>
        <p:spPr>
          <a:xfrm>
            <a:off x="8024950" y="583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77"/>
          <p:cNvSpPr/>
          <p:nvPr/>
        </p:nvSpPr>
        <p:spPr>
          <a:xfrm>
            <a:off x="8790300" y="484138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77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8"/>
          <p:cNvSpPr txBox="1"/>
          <p:nvPr/>
        </p:nvSpPr>
        <p:spPr>
          <a:xfrm>
            <a:off x="237500" y="107775"/>
            <a:ext cx="296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Motivation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37" name="Google Shape;1437;p78"/>
          <p:cNvSpPr txBox="1"/>
          <p:nvPr/>
        </p:nvSpPr>
        <p:spPr>
          <a:xfrm>
            <a:off x="49150" y="4931425"/>
            <a:ext cx="471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by rawpixel.com on Freepik</a:t>
            </a:r>
            <a:endParaRPr sz="800"/>
          </a:p>
        </p:txBody>
      </p:sp>
      <p:pic>
        <p:nvPicPr>
          <p:cNvPr id="1438" name="Google Shape;14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125" y="2110100"/>
            <a:ext cx="2588723" cy="15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1475" y="1732250"/>
            <a:ext cx="3692825" cy="20762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78"/>
          <p:cNvSpPr txBox="1"/>
          <p:nvPr/>
        </p:nvSpPr>
        <p:spPr>
          <a:xfrm>
            <a:off x="3214550" y="1732250"/>
            <a:ext cx="29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GRID LAYOUTS… GRID LAYOUTS</a:t>
            </a:r>
            <a:endParaRPr b="1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EVERYWHERE</a:t>
            </a:r>
            <a:endParaRPr b="1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41" name="Google Shape;1441;p78"/>
          <p:cNvSpPr/>
          <p:nvPr/>
        </p:nvSpPr>
        <p:spPr>
          <a:xfrm rot="-31131">
            <a:off x="3144954" y="3948372"/>
            <a:ext cx="2252792" cy="6546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Common Use of Various Layout Models</a:t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3F6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42" name="Google Shape;1442;p78"/>
          <p:cNvSpPr/>
          <p:nvPr/>
        </p:nvSpPr>
        <p:spPr>
          <a:xfrm rot="-31542">
            <a:off x="6650503" y="3948372"/>
            <a:ext cx="2256095" cy="6546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Lack of Previous Research</a:t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1443" name="Google Shape;1443;p78"/>
          <p:cNvPicPr preferRelativeResize="0"/>
          <p:nvPr/>
        </p:nvPicPr>
        <p:blipFill rotWithShape="1">
          <a:blip r:embed="rId5">
            <a:alphaModFix/>
          </a:blip>
          <a:srcRect b="0" l="32806" r="40132" t="23774"/>
          <a:stretch/>
        </p:blipFill>
        <p:spPr>
          <a:xfrm>
            <a:off x="501162" y="1061487"/>
            <a:ext cx="1315200" cy="277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78"/>
          <p:cNvSpPr/>
          <p:nvPr/>
        </p:nvSpPr>
        <p:spPr>
          <a:xfrm rot="-31542">
            <a:off x="146940" y="3948370"/>
            <a:ext cx="2256095" cy="6546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Metrics Only Suitable for Linear Layout</a:t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45" name="Google Shape;1445;p78"/>
          <p:cNvSpPr/>
          <p:nvPr/>
        </p:nvSpPr>
        <p:spPr>
          <a:xfrm>
            <a:off x="8024975" y="2590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78"/>
          <p:cNvSpPr/>
          <p:nvPr/>
        </p:nvSpPr>
        <p:spPr>
          <a:xfrm>
            <a:off x="7944200" y="9687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78"/>
          <p:cNvSpPr/>
          <p:nvPr/>
        </p:nvSpPr>
        <p:spPr>
          <a:xfrm>
            <a:off x="8697904" y="9687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8"/>
          <p:cNvSpPr/>
          <p:nvPr/>
        </p:nvSpPr>
        <p:spPr>
          <a:xfrm rot="5400000">
            <a:off x="8774088" y="12880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8"/>
          <p:cNvSpPr/>
          <p:nvPr/>
        </p:nvSpPr>
        <p:spPr>
          <a:xfrm>
            <a:off x="8024950" y="4211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78"/>
          <p:cNvSpPr/>
          <p:nvPr/>
        </p:nvSpPr>
        <p:spPr>
          <a:xfrm>
            <a:off x="8024950" y="583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78"/>
          <p:cNvSpPr/>
          <p:nvPr/>
        </p:nvSpPr>
        <p:spPr>
          <a:xfrm>
            <a:off x="8790300" y="484138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8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Google Shape;14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325" y="2379650"/>
            <a:ext cx="841200" cy="147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79"/>
          <p:cNvPicPr preferRelativeResize="0"/>
          <p:nvPr/>
        </p:nvPicPr>
        <p:blipFill rotWithShape="1">
          <a:blip r:embed="rId4">
            <a:alphaModFix/>
          </a:blip>
          <a:srcRect b="19850" l="16887" r="12690" t="14155"/>
          <a:stretch/>
        </p:blipFill>
        <p:spPr>
          <a:xfrm>
            <a:off x="423488" y="1840271"/>
            <a:ext cx="1191132" cy="11675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1459" name="Google Shape;1459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1928" y="2113819"/>
            <a:ext cx="545716" cy="67500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0" name="Google Shape;1460;p79"/>
          <p:cNvPicPr preferRelativeResize="0"/>
          <p:nvPr/>
        </p:nvPicPr>
        <p:blipFill rotWithShape="1">
          <a:blip r:embed="rId6">
            <a:alphaModFix/>
          </a:blip>
          <a:srcRect b="34619" l="0" r="31679" t="0"/>
          <a:stretch/>
        </p:blipFill>
        <p:spPr>
          <a:xfrm>
            <a:off x="4654275" y="2113817"/>
            <a:ext cx="580191" cy="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79"/>
          <p:cNvPicPr preferRelativeResize="0"/>
          <p:nvPr/>
        </p:nvPicPr>
        <p:blipFill rotWithShape="1">
          <a:blip r:embed="rId7">
            <a:alphaModFix/>
          </a:blip>
          <a:srcRect b="67445" l="66874" r="0" t="-3"/>
          <a:stretch/>
        </p:blipFill>
        <p:spPr>
          <a:xfrm>
            <a:off x="2878061" y="2463066"/>
            <a:ext cx="250326" cy="27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79"/>
          <p:cNvPicPr preferRelativeResize="0"/>
          <p:nvPr/>
        </p:nvPicPr>
        <p:blipFill rotWithShape="1">
          <a:blip r:embed="rId7">
            <a:alphaModFix/>
          </a:blip>
          <a:srcRect b="67445" l="0" r="66874" t="-3"/>
          <a:stretch/>
        </p:blipFill>
        <p:spPr>
          <a:xfrm>
            <a:off x="2878061" y="1840256"/>
            <a:ext cx="250326" cy="27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79"/>
          <p:cNvPicPr preferRelativeResize="0"/>
          <p:nvPr/>
        </p:nvPicPr>
        <p:blipFill rotWithShape="1">
          <a:blip r:embed="rId7">
            <a:alphaModFix/>
          </a:blip>
          <a:srcRect b="67445" l="33699" r="33601" t="-3"/>
          <a:stretch/>
        </p:blipFill>
        <p:spPr>
          <a:xfrm>
            <a:off x="2878061" y="2149881"/>
            <a:ext cx="250326" cy="27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79"/>
          <p:cNvPicPr preferRelativeResize="0"/>
          <p:nvPr/>
        </p:nvPicPr>
        <p:blipFill rotWithShape="1">
          <a:blip r:embed="rId7">
            <a:alphaModFix/>
          </a:blip>
          <a:srcRect b="33535" l="34228" r="34310" t="33640"/>
          <a:stretch/>
        </p:blipFill>
        <p:spPr>
          <a:xfrm>
            <a:off x="2878061" y="2772696"/>
            <a:ext cx="250326" cy="2897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5" name="Google Shape;1465;p79"/>
          <p:cNvCxnSpPr>
            <a:stCxn id="1459" idx="1"/>
          </p:cNvCxnSpPr>
          <p:nvPr/>
        </p:nvCxnSpPr>
        <p:spPr>
          <a:xfrm rot="10800000">
            <a:off x="3128428" y="2439320"/>
            <a:ext cx="5235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6" name="Google Shape;1466;p79"/>
          <p:cNvCxnSpPr>
            <a:stCxn id="1459" idx="3"/>
            <a:endCxn id="1460" idx="1"/>
          </p:cNvCxnSpPr>
          <p:nvPr/>
        </p:nvCxnSpPr>
        <p:spPr>
          <a:xfrm>
            <a:off x="4197644" y="2451320"/>
            <a:ext cx="45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7" name="Google Shape;1467;p79"/>
          <p:cNvSpPr txBox="1"/>
          <p:nvPr/>
        </p:nvSpPr>
        <p:spPr>
          <a:xfrm>
            <a:off x="4259153" y="2070944"/>
            <a:ext cx="33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？</a:t>
            </a:r>
            <a:endParaRPr b="1" sz="1900"/>
          </a:p>
        </p:txBody>
      </p:sp>
      <p:sp>
        <p:nvSpPr>
          <p:cNvPr id="1468" name="Google Shape;1468;p79"/>
          <p:cNvSpPr txBox="1"/>
          <p:nvPr/>
        </p:nvSpPr>
        <p:spPr>
          <a:xfrm>
            <a:off x="3223351" y="2149873"/>
            <a:ext cx="3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✔</a:t>
            </a:r>
            <a:endParaRPr sz="1600"/>
          </a:p>
        </p:txBody>
      </p:sp>
      <p:sp>
        <p:nvSpPr>
          <p:cNvPr id="1469" name="Google Shape;1469;p79"/>
          <p:cNvSpPr/>
          <p:nvPr/>
        </p:nvSpPr>
        <p:spPr>
          <a:xfrm rot="-32314">
            <a:off x="215202" y="3705375"/>
            <a:ext cx="2170296" cy="6546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Metric Applicability?</a:t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3F6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70" name="Google Shape;1470;p79"/>
          <p:cNvSpPr/>
          <p:nvPr/>
        </p:nvSpPr>
        <p:spPr>
          <a:xfrm rot="-32314">
            <a:off x="3170302" y="3705375"/>
            <a:ext cx="2170296" cy="6546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Fairness Score Consistency Across Layout Models?</a:t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3F6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71" name="Google Shape;1471;p79"/>
          <p:cNvSpPr txBox="1"/>
          <p:nvPr/>
        </p:nvSpPr>
        <p:spPr>
          <a:xfrm>
            <a:off x="7281827" y="1987736"/>
            <a:ext cx="325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？</a:t>
            </a:r>
            <a:endParaRPr b="1" sz="1900"/>
          </a:p>
        </p:txBody>
      </p:sp>
      <p:sp>
        <p:nvSpPr>
          <p:cNvPr id="1472" name="Google Shape;1472;p79"/>
          <p:cNvSpPr/>
          <p:nvPr/>
        </p:nvSpPr>
        <p:spPr>
          <a:xfrm rot="-32314">
            <a:off x="6125401" y="3723900"/>
            <a:ext cx="2170296" cy="6546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Fairness Score Consistency Within Layout Model?</a:t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3F6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473" name="Google Shape;1473;p79"/>
          <p:cNvSpPr txBox="1"/>
          <p:nvPr/>
        </p:nvSpPr>
        <p:spPr>
          <a:xfrm>
            <a:off x="215250" y="170625"/>
            <a:ext cx="65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Why is the Problem a Problem?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74" name="Google Shape;1474;p79"/>
          <p:cNvSpPr/>
          <p:nvPr/>
        </p:nvSpPr>
        <p:spPr>
          <a:xfrm>
            <a:off x="8024975" y="2590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79"/>
          <p:cNvSpPr/>
          <p:nvPr/>
        </p:nvSpPr>
        <p:spPr>
          <a:xfrm>
            <a:off x="7944200" y="9687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79"/>
          <p:cNvSpPr/>
          <p:nvPr/>
        </p:nvSpPr>
        <p:spPr>
          <a:xfrm>
            <a:off x="8697904" y="9687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9"/>
          <p:cNvSpPr/>
          <p:nvPr/>
        </p:nvSpPr>
        <p:spPr>
          <a:xfrm rot="5400000">
            <a:off x="8774088" y="12880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79"/>
          <p:cNvSpPr/>
          <p:nvPr/>
        </p:nvSpPr>
        <p:spPr>
          <a:xfrm>
            <a:off x="8024950" y="4211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79"/>
          <p:cNvSpPr/>
          <p:nvPr/>
        </p:nvSpPr>
        <p:spPr>
          <a:xfrm>
            <a:off x="8024950" y="583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79"/>
          <p:cNvSpPr/>
          <p:nvPr/>
        </p:nvSpPr>
        <p:spPr>
          <a:xfrm>
            <a:off x="8790300" y="484138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9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2" name="Google Shape;1482;p79"/>
          <p:cNvPicPr preferRelativeResize="0"/>
          <p:nvPr/>
        </p:nvPicPr>
        <p:blipFill rotWithShape="1">
          <a:blip r:embed="rId8">
            <a:alphaModFix/>
          </a:blip>
          <a:srcRect b="0" l="0" r="14551" t="0"/>
          <a:stretch/>
        </p:blipFill>
        <p:spPr>
          <a:xfrm>
            <a:off x="5717784" y="955075"/>
            <a:ext cx="2700792" cy="101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79"/>
          <p:cNvPicPr preferRelativeResize="0"/>
          <p:nvPr/>
        </p:nvPicPr>
        <p:blipFill rotWithShape="1">
          <a:blip r:embed="rId9">
            <a:alphaModFix/>
          </a:blip>
          <a:srcRect b="61067" l="0" r="0" t="5086"/>
          <a:stretch/>
        </p:blipFill>
        <p:spPr>
          <a:xfrm>
            <a:off x="6332989" y="2580870"/>
            <a:ext cx="1435379" cy="1120159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79"/>
          <p:cNvSpPr/>
          <p:nvPr/>
        </p:nvSpPr>
        <p:spPr>
          <a:xfrm>
            <a:off x="7002440" y="2035576"/>
            <a:ext cx="221400" cy="47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275" y="49650"/>
            <a:ext cx="3259100" cy="37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 rotWithShape="1">
          <a:blip r:embed="rId4">
            <a:alphaModFix/>
          </a:blip>
          <a:srcRect b="47340" l="0" r="19426" t="0"/>
          <a:stretch/>
        </p:blipFill>
        <p:spPr>
          <a:xfrm>
            <a:off x="81425" y="3357575"/>
            <a:ext cx="6217974" cy="15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125" y="154700"/>
            <a:ext cx="4701302" cy="268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80"/>
          <p:cNvSpPr txBox="1"/>
          <p:nvPr/>
        </p:nvSpPr>
        <p:spPr>
          <a:xfrm>
            <a:off x="210575" y="107800"/>
            <a:ext cx="464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Questions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0" name="Google Shape;1490;p80"/>
          <p:cNvSpPr txBox="1"/>
          <p:nvPr/>
        </p:nvSpPr>
        <p:spPr>
          <a:xfrm>
            <a:off x="451325" y="1408300"/>
            <a:ext cx="8608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RQ1</a:t>
            </a:r>
            <a:r>
              <a:rPr b="1" lang="en">
                <a:latin typeface="Livvic"/>
                <a:ea typeface="Livvic"/>
                <a:cs typeface="Livvic"/>
                <a:sym typeface="Livvic"/>
              </a:rPr>
              <a:t>.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Does the fair ranking metric score remain consistent across layout models?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RQ2.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Does a group fairness-aware ranked list remain fair across layout model?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RQ3.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Does the group fairness score for providers change with the reduction of ranking size within a  grid-based ranking?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RQ3.a</a:t>
            </a: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.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Does the fair ranking metric score change when the grid-based list is truncated?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RQ3.b.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Does the fair ranking metric score change when the grid-based list is re-wrapped?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RQ3.c.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 Does the change in group-fairness score with column size reduction remain con-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sistent across truncation and re-wrap approach?.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491" name="Google Shape;1491;p80"/>
          <p:cNvSpPr/>
          <p:nvPr/>
        </p:nvSpPr>
        <p:spPr>
          <a:xfrm>
            <a:off x="8024975" y="2590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80"/>
          <p:cNvSpPr/>
          <p:nvPr/>
        </p:nvSpPr>
        <p:spPr>
          <a:xfrm>
            <a:off x="7944200" y="9687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80"/>
          <p:cNvSpPr/>
          <p:nvPr/>
        </p:nvSpPr>
        <p:spPr>
          <a:xfrm>
            <a:off x="8697904" y="9687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80"/>
          <p:cNvSpPr/>
          <p:nvPr/>
        </p:nvSpPr>
        <p:spPr>
          <a:xfrm rot="5400000">
            <a:off x="8774088" y="12880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80"/>
          <p:cNvSpPr/>
          <p:nvPr/>
        </p:nvSpPr>
        <p:spPr>
          <a:xfrm>
            <a:off x="8024950" y="4211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80"/>
          <p:cNvSpPr/>
          <p:nvPr/>
        </p:nvSpPr>
        <p:spPr>
          <a:xfrm>
            <a:off x="8024950" y="583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80"/>
          <p:cNvSpPr/>
          <p:nvPr/>
        </p:nvSpPr>
        <p:spPr>
          <a:xfrm>
            <a:off x="8790300" y="484138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0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81"/>
          <p:cNvSpPr/>
          <p:nvPr/>
        </p:nvSpPr>
        <p:spPr>
          <a:xfrm>
            <a:off x="1146125" y="1115150"/>
            <a:ext cx="6598500" cy="37956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81"/>
          <p:cNvSpPr txBox="1"/>
          <p:nvPr/>
        </p:nvSpPr>
        <p:spPr>
          <a:xfrm>
            <a:off x="228525" y="98050"/>
            <a:ext cx="433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Tasks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05" name="Google Shape;1505;p81"/>
          <p:cNvSpPr/>
          <p:nvPr/>
        </p:nvSpPr>
        <p:spPr>
          <a:xfrm>
            <a:off x="1493875" y="1227263"/>
            <a:ext cx="3827100" cy="770100"/>
          </a:xfrm>
          <a:prstGeom prst="roundRect">
            <a:avLst>
              <a:gd fmla="val 9539" name="adj"/>
            </a:avLst>
          </a:prstGeom>
          <a:solidFill>
            <a:schemeClr val="lt1"/>
          </a:solidFill>
          <a:ln cap="flat" cmpd="sng" w="3810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Modify Fair Ranking Metrics for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Other Layout Models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06" name="Google Shape;1506;p81"/>
          <p:cNvSpPr/>
          <p:nvPr/>
        </p:nvSpPr>
        <p:spPr>
          <a:xfrm>
            <a:off x="3442700" y="2122050"/>
            <a:ext cx="3827100" cy="770100"/>
          </a:xfrm>
          <a:prstGeom prst="roundRect">
            <a:avLst>
              <a:gd fmla="val 9539" name="adj"/>
            </a:avLst>
          </a:prstGeom>
          <a:solidFill>
            <a:schemeClr val="lt1"/>
          </a:solidFill>
          <a:ln cap="flat" cmpd="sng" w="3810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Implement Fair Ranking Metrics in other Layout Models using Real-World Dataset</a:t>
            </a:r>
            <a:endParaRPr/>
          </a:p>
        </p:txBody>
      </p:sp>
      <p:sp>
        <p:nvSpPr>
          <p:cNvPr id="1507" name="Google Shape;1507;p81"/>
          <p:cNvSpPr/>
          <p:nvPr/>
        </p:nvSpPr>
        <p:spPr>
          <a:xfrm>
            <a:off x="1575900" y="3016813"/>
            <a:ext cx="3827100" cy="770100"/>
          </a:xfrm>
          <a:prstGeom prst="roundRect">
            <a:avLst>
              <a:gd fmla="val 9539" name="adj"/>
            </a:avLst>
          </a:prstGeom>
          <a:solidFill>
            <a:schemeClr val="lt1"/>
          </a:solidFill>
          <a:ln cap="flat" cmpd="sng" w="3810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Analyze Metric Scores Across Layout Models</a:t>
            </a:r>
            <a:endParaRPr/>
          </a:p>
        </p:txBody>
      </p:sp>
      <p:sp>
        <p:nvSpPr>
          <p:cNvPr id="1508" name="Google Shape;1508;p81"/>
          <p:cNvSpPr/>
          <p:nvPr/>
        </p:nvSpPr>
        <p:spPr>
          <a:xfrm>
            <a:off x="4626300" y="670750"/>
            <a:ext cx="233100" cy="211200"/>
          </a:xfrm>
          <a:prstGeom prst="ellipse">
            <a:avLst/>
          </a:prstGeom>
          <a:solidFill>
            <a:srgbClr val="F2622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9" name="Google Shape;1509;p81"/>
          <p:cNvCxnSpPr>
            <a:stCxn id="1508" idx="3"/>
          </p:cNvCxnSpPr>
          <p:nvPr/>
        </p:nvCxnSpPr>
        <p:spPr>
          <a:xfrm flipH="1">
            <a:off x="3999837" y="851020"/>
            <a:ext cx="660600" cy="256800"/>
          </a:xfrm>
          <a:prstGeom prst="straightConnector1">
            <a:avLst/>
          </a:prstGeom>
          <a:noFill/>
          <a:ln cap="flat" cmpd="sng" w="19050">
            <a:solidFill>
              <a:srgbClr val="0934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0" name="Google Shape;1510;p81"/>
          <p:cNvCxnSpPr>
            <a:stCxn id="1508" idx="5"/>
          </p:cNvCxnSpPr>
          <p:nvPr/>
        </p:nvCxnSpPr>
        <p:spPr>
          <a:xfrm>
            <a:off x="4825263" y="851020"/>
            <a:ext cx="639000" cy="264000"/>
          </a:xfrm>
          <a:prstGeom prst="straightConnector1">
            <a:avLst/>
          </a:prstGeom>
          <a:noFill/>
          <a:ln cap="flat" cmpd="sng" w="19050">
            <a:solidFill>
              <a:srgbClr val="09347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1" name="Google Shape;1511;p81"/>
          <p:cNvSpPr/>
          <p:nvPr/>
        </p:nvSpPr>
        <p:spPr>
          <a:xfrm>
            <a:off x="3397650" y="3911600"/>
            <a:ext cx="3827100" cy="770100"/>
          </a:xfrm>
          <a:prstGeom prst="roundRect">
            <a:avLst>
              <a:gd fmla="val 9539" name="adj"/>
            </a:avLst>
          </a:prstGeom>
          <a:solidFill>
            <a:schemeClr val="lt1"/>
          </a:solidFill>
          <a:ln cap="flat" cmpd="sng" w="3810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Analyze Metric Scores Across Column Reduction Approaches</a:t>
            </a:r>
            <a:endParaRPr/>
          </a:p>
        </p:txBody>
      </p:sp>
      <p:grpSp>
        <p:nvGrpSpPr>
          <p:cNvPr id="1512" name="Google Shape;1512;p81"/>
          <p:cNvGrpSpPr/>
          <p:nvPr/>
        </p:nvGrpSpPr>
        <p:grpSpPr>
          <a:xfrm rot="-1575259">
            <a:off x="1586989" y="2739591"/>
            <a:ext cx="314380" cy="459419"/>
            <a:chOff x="7052678" y="3327363"/>
            <a:chExt cx="331509" cy="506763"/>
          </a:xfrm>
        </p:grpSpPr>
        <p:sp>
          <p:nvSpPr>
            <p:cNvPr id="1513" name="Google Shape;1513;p81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1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5" name="Google Shape;1515;p81"/>
          <p:cNvGrpSpPr/>
          <p:nvPr/>
        </p:nvGrpSpPr>
        <p:grpSpPr>
          <a:xfrm>
            <a:off x="6952441" y="1838140"/>
            <a:ext cx="317354" cy="454718"/>
            <a:chOff x="7052678" y="3327363"/>
            <a:chExt cx="331509" cy="506763"/>
          </a:xfrm>
        </p:grpSpPr>
        <p:sp>
          <p:nvSpPr>
            <p:cNvPr id="1516" name="Google Shape;1516;p81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1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8" name="Google Shape;1518;p81"/>
          <p:cNvGrpSpPr/>
          <p:nvPr/>
        </p:nvGrpSpPr>
        <p:grpSpPr>
          <a:xfrm rot="1145188">
            <a:off x="6897188" y="3674849"/>
            <a:ext cx="314382" cy="459411"/>
            <a:chOff x="7052678" y="3327363"/>
            <a:chExt cx="331509" cy="506763"/>
          </a:xfrm>
        </p:grpSpPr>
        <p:sp>
          <p:nvSpPr>
            <p:cNvPr id="1519" name="Google Shape;1519;p81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1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1" name="Google Shape;1521;p81"/>
          <p:cNvSpPr/>
          <p:nvPr/>
        </p:nvSpPr>
        <p:spPr>
          <a:xfrm>
            <a:off x="8024975" y="2590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81"/>
          <p:cNvSpPr/>
          <p:nvPr/>
        </p:nvSpPr>
        <p:spPr>
          <a:xfrm>
            <a:off x="7944200" y="9687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81"/>
          <p:cNvSpPr/>
          <p:nvPr/>
        </p:nvSpPr>
        <p:spPr>
          <a:xfrm>
            <a:off x="8697904" y="9687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81"/>
          <p:cNvSpPr/>
          <p:nvPr/>
        </p:nvSpPr>
        <p:spPr>
          <a:xfrm rot="5400000">
            <a:off x="8774088" y="12880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81"/>
          <p:cNvSpPr/>
          <p:nvPr/>
        </p:nvSpPr>
        <p:spPr>
          <a:xfrm>
            <a:off x="8024950" y="4211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81"/>
          <p:cNvSpPr/>
          <p:nvPr/>
        </p:nvSpPr>
        <p:spPr>
          <a:xfrm>
            <a:off x="8024950" y="583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81"/>
          <p:cNvSpPr/>
          <p:nvPr/>
        </p:nvSpPr>
        <p:spPr>
          <a:xfrm>
            <a:off x="8790300" y="484138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81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3" name="Google Shape;1533;p82"/>
          <p:cNvGraphicFramePr/>
          <p:nvPr/>
        </p:nvGraphicFramePr>
        <p:xfrm>
          <a:off x="275700" y="1464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{33F51AC9-963B-4372-B14B-39B3078D18DE}</a:tableStyleId>
              </a:tblPr>
              <a:tblGrid>
                <a:gridCol w="382850"/>
                <a:gridCol w="473275"/>
                <a:gridCol w="460250"/>
                <a:gridCol w="4454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4" name="Google Shape;1534;p82"/>
          <p:cNvGraphicFramePr/>
          <p:nvPr/>
        </p:nvGraphicFramePr>
        <p:xfrm>
          <a:off x="2316525" y="146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{33F51AC9-963B-4372-B14B-39B3078D18DE}</a:tableStyleId>
              </a:tblPr>
              <a:tblGrid>
                <a:gridCol w="438725"/>
                <a:gridCol w="438725"/>
                <a:gridCol w="438725"/>
                <a:gridCol w="4387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06666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5" name="Google Shape;1535;p82"/>
          <p:cNvGraphicFramePr/>
          <p:nvPr/>
        </p:nvGraphicFramePr>
        <p:xfrm>
          <a:off x="4981338" y="1464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{33F51AC9-963B-4372-B14B-39B3078D18DE}</a:tableStyleId>
              </a:tblPr>
              <a:tblGrid>
                <a:gridCol w="382850"/>
                <a:gridCol w="425625"/>
                <a:gridCol w="494725"/>
                <a:gridCol w="4516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6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6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6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6" name="Google Shape;1536;p82"/>
          <p:cNvGraphicFramePr/>
          <p:nvPr/>
        </p:nvGraphicFramePr>
        <p:xfrm>
          <a:off x="5683075" y="38638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{33F51AC9-963B-4372-B14B-39B3078D18DE}</a:tableStyleId>
              </a:tblPr>
              <a:tblGrid>
                <a:gridCol w="657475"/>
                <a:gridCol w="657475"/>
                <a:gridCol w="657475"/>
                <a:gridCol w="657475"/>
              </a:tblGrid>
              <a:tr h="33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sp>
        <p:nvSpPr>
          <p:cNvPr id="1537" name="Google Shape;1537;p82"/>
          <p:cNvSpPr/>
          <p:nvPr/>
        </p:nvSpPr>
        <p:spPr>
          <a:xfrm>
            <a:off x="7267100" y="2261663"/>
            <a:ext cx="288900" cy="776100"/>
          </a:xfrm>
          <a:prstGeom prst="rect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2"/>
          <p:cNvSpPr/>
          <p:nvPr/>
        </p:nvSpPr>
        <p:spPr>
          <a:xfrm>
            <a:off x="7645075" y="1368513"/>
            <a:ext cx="288900" cy="16692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2"/>
          <p:cNvSpPr/>
          <p:nvPr/>
        </p:nvSpPr>
        <p:spPr>
          <a:xfrm>
            <a:off x="8023050" y="1748738"/>
            <a:ext cx="288900" cy="12993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82"/>
          <p:cNvSpPr/>
          <p:nvPr/>
        </p:nvSpPr>
        <p:spPr>
          <a:xfrm>
            <a:off x="8401025" y="2000163"/>
            <a:ext cx="288900" cy="1047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82"/>
          <p:cNvSpPr txBox="1"/>
          <p:nvPr/>
        </p:nvSpPr>
        <p:spPr>
          <a:xfrm>
            <a:off x="7267100" y="3048063"/>
            <a:ext cx="14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    r2     r3   r4</a:t>
            </a:r>
            <a:endParaRPr/>
          </a:p>
        </p:txBody>
      </p:sp>
      <p:graphicFrame>
        <p:nvGraphicFramePr>
          <p:cNvPr id="1542" name="Google Shape;1542;p82"/>
          <p:cNvGraphicFramePr/>
          <p:nvPr/>
        </p:nvGraphicFramePr>
        <p:xfrm>
          <a:off x="3423450" y="897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{33F51AC9-963B-4372-B14B-39B3078D18DE}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4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4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543" name="Google Shape;1543;p82"/>
          <p:cNvSpPr txBox="1"/>
          <p:nvPr/>
        </p:nvSpPr>
        <p:spPr>
          <a:xfrm>
            <a:off x="415225" y="3583000"/>
            <a:ext cx="14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SemiBold"/>
                <a:ea typeface="Livvic SemiBold"/>
                <a:cs typeface="Livvic SemiBold"/>
                <a:sym typeface="Livvic SemiBold"/>
              </a:rPr>
              <a:t>F-shaped</a:t>
            </a:r>
            <a:endParaRPr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544" name="Google Shape;1544;p82"/>
          <p:cNvSpPr txBox="1"/>
          <p:nvPr/>
        </p:nvSpPr>
        <p:spPr>
          <a:xfrm>
            <a:off x="2400425" y="3583000"/>
            <a:ext cx="18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SemiBold"/>
                <a:ea typeface="Livvic SemiBold"/>
                <a:cs typeface="Livvic SemiBold"/>
                <a:sym typeface="Livvic SemiBold"/>
              </a:rPr>
              <a:t>Central-Fixation</a:t>
            </a:r>
            <a:endParaRPr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545" name="Google Shape;1545;p82"/>
          <p:cNvSpPr txBox="1"/>
          <p:nvPr/>
        </p:nvSpPr>
        <p:spPr>
          <a:xfrm>
            <a:off x="5051400" y="3499775"/>
            <a:ext cx="14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SemiBold"/>
                <a:ea typeface="Livvic SemiBold"/>
                <a:cs typeface="Livvic SemiBold"/>
                <a:sym typeface="Livvic SemiBold"/>
              </a:rPr>
              <a:t>Middle-Bias</a:t>
            </a:r>
            <a:endParaRPr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546" name="Google Shape;1546;p82"/>
          <p:cNvSpPr txBox="1"/>
          <p:nvPr/>
        </p:nvSpPr>
        <p:spPr>
          <a:xfrm>
            <a:off x="7192025" y="3499775"/>
            <a:ext cx="14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SemiBold"/>
                <a:ea typeface="Livvic SemiBold"/>
                <a:cs typeface="Livvic SemiBold"/>
                <a:sym typeface="Livvic SemiBold"/>
              </a:rPr>
              <a:t>Row-Skipping</a:t>
            </a:r>
            <a:endParaRPr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547" name="Google Shape;1547;p82"/>
          <p:cNvSpPr txBox="1"/>
          <p:nvPr/>
        </p:nvSpPr>
        <p:spPr>
          <a:xfrm>
            <a:off x="6378750" y="4723150"/>
            <a:ext cx="14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SemiBold"/>
                <a:ea typeface="Livvic SemiBold"/>
                <a:cs typeface="Livvic SemiBold"/>
                <a:sym typeface="Livvic SemiBold"/>
              </a:rPr>
              <a:t>Slower-Decay</a:t>
            </a:r>
            <a:endParaRPr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548" name="Google Shape;1548;p82"/>
          <p:cNvSpPr txBox="1"/>
          <p:nvPr/>
        </p:nvSpPr>
        <p:spPr>
          <a:xfrm>
            <a:off x="0" y="4692400"/>
            <a:ext cx="559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alibri"/>
                <a:ea typeface="Calibri"/>
                <a:cs typeface="Calibri"/>
                <a:sym typeface="Calibri"/>
              </a:rPr>
              <a:t>Figures are inspired by Xiaohui Xie, Jiaxin Mao, Yiqun Liu, Maarten de Rijke, Yunqiu Shao, Zixin Ye, Min Zhang, and Shaoping Ma. 2019. Grid-based Evaluation Metrics for Web Image Search. (2019).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82"/>
          <p:cNvSpPr txBox="1"/>
          <p:nvPr/>
        </p:nvSpPr>
        <p:spPr>
          <a:xfrm>
            <a:off x="228525" y="98050"/>
            <a:ext cx="433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User Attention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50" name="Google Shape;1550;p82"/>
          <p:cNvSpPr/>
          <p:nvPr/>
        </p:nvSpPr>
        <p:spPr>
          <a:xfrm>
            <a:off x="7529900" y="260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82"/>
          <p:cNvSpPr/>
          <p:nvPr/>
        </p:nvSpPr>
        <p:spPr>
          <a:xfrm>
            <a:off x="7449125" y="98050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82"/>
          <p:cNvSpPr/>
          <p:nvPr/>
        </p:nvSpPr>
        <p:spPr>
          <a:xfrm>
            <a:off x="8202829" y="98050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 rot="5400000">
            <a:off x="8279013" y="129983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7529875" y="4223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82"/>
          <p:cNvSpPr/>
          <p:nvPr/>
        </p:nvSpPr>
        <p:spPr>
          <a:xfrm>
            <a:off x="7529875" y="5844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82"/>
          <p:cNvSpPr/>
          <p:nvPr/>
        </p:nvSpPr>
        <p:spPr>
          <a:xfrm>
            <a:off x="8432825" y="4223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82"/>
          <p:cNvSpPr/>
          <p:nvPr/>
        </p:nvSpPr>
        <p:spPr>
          <a:xfrm>
            <a:off x="8432825" y="5492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82"/>
          <p:cNvSpPr/>
          <p:nvPr/>
        </p:nvSpPr>
        <p:spPr>
          <a:xfrm>
            <a:off x="8432825" y="6762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9" name="Google Shape;1559;p82"/>
          <p:cNvSpPr/>
          <p:nvPr/>
        </p:nvSpPr>
        <p:spPr>
          <a:xfrm>
            <a:off x="8312972" y="46460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82"/>
          <p:cNvSpPr/>
          <p:nvPr/>
        </p:nvSpPr>
        <p:spPr>
          <a:xfrm>
            <a:off x="8432825" y="8032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82"/>
          <p:cNvSpPr/>
          <p:nvPr/>
        </p:nvSpPr>
        <p:spPr>
          <a:xfrm>
            <a:off x="8850875" y="4616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82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3" name="Google Shape;1563;p82"/>
          <p:cNvSpPr txBox="1"/>
          <p:nvPr/>
        </p:nvSpPr>
        <p:spPr>
          <a:xfrm>
            <a:off x="7139700" y="1100438"/>
            <a:ext cx="205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ivvic"/>
                <a:ea typeface="Livvic"/>
                <a:cs typeface="Livvic"/>
                <a:sym typeface="Livvic"/>
              </a:rPr>
              <a:t>Probability of row skipping</a:t>
            </a:r>
            <a:endParaRPr sz="1000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83"/>
          <p:cNvSpPr txBox="1"/>
          <p:nvPr/>
        </p:nvSpPr>
        <p:spPr>
          <a:xfrm>
            <a:off x="297775" y="932950"/>
            <a:ext cx="8301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Task 1: Modify Fair Ranking Metrics for Various Layout Models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Find layout-suitable user browsing models</a:t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Find how to modify user-browsing models for layout suitable user attention behavior</a:t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569" name="Google Shape;1569;p83"/>
          <p:cNvSpPr txBox="1"/>
          <p:nvPr/>
        </p:nvSpPr>
        <p:spPr>
          <a:xfrm>
            <a:off x="233500" y="98050"/>
            <a:ext cx="432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Expected Findings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70" name="Google Shape;1570;p83"/>
          <p:cNvSpPr/>
          <p:nvPr/>
        </p:nvSpPr>
        <p:spPr>
          <a:xfrm>
            <a:off x="7529900" y="260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1" name="Google Shape;1571;p83"/>
          <p:cNvSpPr/>
          <p:nvPr/>
        </p:nvSpPr>
        <p:spPr>
          <a:xfrm>
            <a:off x="7449125" y="98050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2" name="Google Shape;1572;p83"/>
          <p:cNvSpPr/>
          <p:nvPr/>
        </p:nvSpPr>
        <p:spPr>
          <a:xfrm>
            <a:off x="8202829" y="98050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 rot="5400000">
            <a:off x="8279013" y="129983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/>
          <p:nvPr/>
        </p:nvSpPr>
        <p:spPr>
          <a:xfrm>
            <a:off x="7529875" y="4223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5" name="Google Shape;1575;p83"/>
          <p:cNvSpPr/>
          <p:nvPr/>
        </p:nvSpPr>
        <p:spPr>
          <a:xfrm>
            <a:off x="7529875" y="5844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6" name="Google Shape;1576;p83"/>
          <p:cNvSpPr/>
          <p:nvPr/>
        </p:nvSpPr>
        <p:spPr>
          <a:xfrm>
            <a:off x="8432825" y="4223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83"/>
          <p:cNvSpPr/>
          <p:nvPr/>
        </p:nvSpPr>
        <p:spPr>
          <a:xfrm>
            <a:off x="8432825" y="5492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83"/>
          <p:cNvSpPr/>
          <p:nvPr/>
        </p:nvSpPr>
        <p:spPr>
          <a:xfrm>
            <a:off x="8432825" y="6762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83"/>
          <p:cNvSpPr/>
          <p:nvPr/>
        </p:nvSpPr>
        <p:spPr>
          <a:xfrm>
            <a:off x="8312972" y="46460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83"/>
          <p:cNvSpPr/>
          <p:nvPr/>
        </p:nvSpPr>
        <p:spPr>
          <a:xfrm>
            <a:off x="8432825" y="8032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83"/>
          <p:cNvSpPr/>
          <p:nvPr/>
        </p:nvSpPr>
        <p:spPr>
          <a:xfrm>
            <a:off x="8850875" y="4616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83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7" name="Google Shape;1587;p84"/>
          <p:cNvGrpSpPr/>
          <p:nvPr/>
        </p:nvGrpSpPr>
        <p:grpSpPr>
          <a:xfrm>
            <a:off x="556054" y="1070673"/>
            <a:ext cx="8539999" cy="3425443"/>
            <a:chOff x="624952" y="1038582"/>
            <a:chExt cx="7679856" cy="3425443"/>
          </a:xfrm>
        </p:grpSpPr>
        <p:sp>
          <p:nvSpPr>
            <p:cNvPr id="1588" name="Google Shape;1588;p84"/>
            <p:cNvSpPr/>
            <p:nvPr/>
          </p:nvSpPr>
          <p:spPr>
            <a:xfrm>
              <a:off x="624952" y="1315525"/>
              <a:ext cx="7448400" cy="3148500"/>
            </a:xfrm>
            <a:prstGeom prst="roundRect">
              <a:avLst>
                <a:gd fmla="val 5297" name="adj"/>
              </a:avLst>
            </a:prstGeom>
            <a:solidFill>
              <a:srgbClr val="F4F1DE"/>
            </a:solidFill>
            <a:ln cap="flat" cmpd="sng" w="38100">
              <a:solidFill>
                <a:srgbClr val="3D405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4"/>
            <p:cNvSpPr/>
            <p:nvPr/>
          </p:nvSpPr>
          <p:spPr>
            <a:xfrm rot="968272">
              <a:off x="7395730" y="1122934"/>
              <a:ext cx="767153" cy="1129981"/>
            </a:xfrm>
            <a:custGeom>
              <a:rect b="b" l="l" r="r" t="t"/>
              <a:pathLst>
                <a:path extrusionOk="0" h="21975" w="14919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0" name="Google Shape;1590;p84"/>
          <p:cNvGrpSpPr/>
          <p:nvPr/>
        </p:nvGrpSpPr>
        <p:grpSpPr>
          <a:xfrm>
            <a:off x="634752" y="1013649"/>
            <a:ext cx="1943704" cy="3425561"/>
            <a:chOff x="839193" y="1633638"/>
            <a:chExt cx="1659300" cy="2528463"/>
          </a:xfrm>
        </p:grpSpPr>
        <p:sp>
          <p:nvSpPr>
            <p:cNvPr id="1591" name="Google Shape;1591;p84"/>
            <p:cNvSpPr/>
            <p:nvPr/>
          </p:nvSpPr>
          <p:spPr>
            <a:xfrm>
              <a:off x="839193" y="1962500"/>
              <a:ext cx="1659300" cy="2199600"/>
            </a:xfrm>
            <a:prstGeom prst="roundRect">
              <a:avLst>
                <a:gd fmla="val 16667" name="adj"/>
              </a:avLst>
            </a:prstGeom>
            <a:solidFill>
              <a:srgbClr val="3D405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2" name="Google Shape;1592;p84"/>
            <p:cNvGrpSpPr/>
            <p:nvPr/>
          </p:nvGrpSpPr>
          <p:grpSpPr>
            <a:xfrm flipH="1">
              <a:off x="1470788" y="1633638"/>
              <a:ext cx="331509" cy="506763"/>
              <a:chOff x="7052678" y="3327363"/>
              <a:chExt cx="331509" cy="506763"/>
            </a:xfrm>
          </p:grpSpPr>
          <p:sp>
            <p:nvSpPr>
              <p:cNvPr id="1593" name="Google Shape;1593;p84"/>
              <p:cNvSpPr/>
              <p:nvPr/>
            </p:nvSpPr>
            <p:spPr>
              <a:xfrm rot="1186565">
                <a:off x="7136441" y="3348830"/>
                <a:ext cx="28373" cy="495391"/>
              </a:xfrm>
              <a:prstGeom prst="rect">
                <a:avLst/>
              </a:prstGeom>
              <a:solidFill>
                <a:srgbClr val="F2CC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84"/>
              <p:cNvSpPr/>
              <p:nvPr/>
            </p:nvSpPr>
            <p:spPr>
              <a:xfrm>
                <a:off x="7052687" y="3327363"/>
                <a:ext cx="331500" cy="331500"/>
              </a:xfrm>
              <a:prstGeom prst="ellipse">
                <a:avLst/>
              </a:prstGeom>
              <a:solidFill>
                <a:srgbClr val="F2CC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aphicFrame>
        <p:nvGraphicFramePr>
          <p:cNvPr descr="Tables" id="1595" name="Google Shape;1595;p84" title="s23"/>
          <p:cNvGraphicFramePr/>
          <p:nvPr/>
        </p:nvGraphicFramePr>
        <p:xfrm>
          <a:off x="556043" y="1494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{33F51AC9-963B-4372-B14B-39B3078D18DE}</a:tableStyleId>
              </a:tblPr>
              <a:tblGrid>
                <a:gridCol w="2057750"/>
                <a:gridCol w="5542650"/>
              </a:tblGrid>
              <a:tr h="81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Dataset</a:t>
                      </a:r>
                      <a:endParaRPr sz="1800">
                        <a:solidFill>
                          <a:srgbClr val="FFFFFF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7376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Recommendations</a:t>
                      </a: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GoodReads bookdata 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73763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Search:</a:t>
                      </a: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Fair Ranking Track (TREC)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9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Metrics</a:t>
                      </a:r>
                      <a:endParaRPr sz="1800">
                        <a:solidFill>
                          <a:srgbClr val="FFFFFF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Demographic Parity</a:t>
                      </a: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AWRF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Equal-Opportunity</a:t>
                      </a: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Expected-Exposure Family Metrics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Browsing Models</a:t>
                      </a:r>
                      <a:endParaRPr sz="1800">
                        <a:solidFill>
                          <a:srgbClr val="FFFFFF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Linear</a:t>
                      </a: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Cascade, Geometric, Logarithmic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Grid:</a:t>
                      </a:r>
                      <a:r>
                        <a:rPr lang="en">
                          <a:solidFill>
                            <a:srgbClr val="3D405B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Modified for slower-decay, row-skipping, and middle-bias</a:t>
                      </a:r>
                      <a:endParaRPr>
                        <a:solidFill>
                          <a:srgbClr val="3D405B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CCFF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96" name="Google Shape;1596;p84"/>
          <p:cNvSpPr txBox="1"/>
          <p:nvPr/>
        </p:nvSpPr>
        <p:spPr>
          <a:xfrm>
            <a:off x="228525" y="98050"/>
            <a:ext cx="53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Metric Implementation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97" name="Google Shape;1597;p84"/>
          <p:cNvSpPr/>
          <p:nvPr/>
        </p:nvSpPr>
        <p:spPr>
          <a:xfrm>
            <a:off x="7529900" y="260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84"/>
          <p:cNvSpPr/>
          <p:nvPr/>
        </p:nvSpPr>
        <p:spPr>
          <a:xfrm>
            <a:off x="7449125" y="98050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84"/>
          <p:cNvSpPr/>
          <p:nvPr/>
        </p:nvSpPr>
        <p:spPr>
          <a:xfrm>
            <a:off x="8202829" y="98050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84"/>
          <p:cNvSpPr/>
          <p:nvPr/>
        </p:nvSpPr>
        <p:spPr>
          <a:xfrm rot="5400000">
            <a:off x="8279013" y="129983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84"/>
          <p:cNvSpPr/>
          <p:nvPr/>
        </p:nvSpPr>
        <p:spPr>
          <a:xfrm>
            <a:off x="7529875" y="4223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84"/>
          <p:cNvSpPr/>
          <p:nvPr/>
        </p:nvSpPr>
        <p:spPr>
          <a:xfrm>
            <a:off x="7529875" y="5844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84"/>
          <p:cNvSpPr/>
          <p:nvPr/>
        </p:nvSpPr>
        <p:spPr>
          <a:xfrm>
            <a:off x="8432825" y="4223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84"/>
          <p:cNvSpPr/>
          <p:nvPr/>
        </p:nvSpPr>
        <p:spPr>
          <a:xfrm>
            <a:off x="8432825" y="5492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84"/>
          <p:cNvSpPr/>
          <p:nvPr/>
        </p:nvSpPr>
        <p:spPr>
          <a:xfrm>
            <a:off x="8432825" y="6762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84"/>
          <p:cNvSpPr/>
          <p:nvPr/>
        </p:nvSpPr>
        <p:spPr>
          <a:xfrm>
            <a:off x="8312972" y="46460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84"/>
          <p:cNvSpPr/>
          <p:nvPr/>
        </p:nvSpPr>
        <p:spPr>
          <a:xfrm>
            <a:off x="8432825" y="8032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84"/>
          <p:cNvSpPr/>
          <p:nvPr/>
        </p:nvSpPr>
        <p:spPr>
          <a:xfrm>
            <a:off x="8841900" y="58857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84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85"/>
          <p:cNvSpPr txBox="1"/>
          <p:nvPr/>
        </p:nvSpPr>
        <p:spPr>
          <a:xfrm>
            <a:off x="297775" y="932950"/>
            <a:ext cx="83019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Task 1: Modify Fair Ranking Metrics for Various Layout Models</a:t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Find suitable layout-suitable user browsing models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Find how to modify user-browsing models for layout suitable user attention behavior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Livvic"/>
                <a:ea typeface="Livvic"/>
                <a:cs typeface="Livvic"/>
                <a:sym typeface="Livvic"/>
              </a:rPr>
              <a:t>Task 2: Implementing Fair Ranking Metrics in </a:t>
            </a:r>
            <a:endParaRPr>
              <a:solidFill>
                <a:srgbClr val="0C343D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343D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C343D"/>
                </a:solidFill>
                <a:latin typeface="Livvic"/>
                <a:ea typeface="Livvic"/>
                <a:cs typeface="Livvic"/>
                <a:sym typeface="Livvic"/>
              </a:rPr>
              <a:t>Find the requirements to implement metrics in various layout models</a:t>
            </a:r>
            <a:endParaRPr sz="1200">
              <a:solidFill>
                <a:srgbClr val="0C343D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15" name="Google Shape;1615;p85"/>
          <p:cNvSpPr txBox="1"/>
          <p:nvPr/>
        </p:nvSpPr>
        <p:spPr>
          <a:xfrm>
            <a:off x="228525" y="98050"/>
            <a:ext cx="433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Expected Findings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16" name="Google Shape;1616;p85"/>
          <p:cNvSpPr/>
          <p:nvPr/>
        </p:nvSpPr>
        <p:spPr>
          <a:xfrm>
            <a:off x="7529900" y="260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85"/>
          <p:cNvSpPr/>
          <p:nvPr/>
        </p:nvSpPr>
        <p:spPr>
          <a:xfrm>
            <a:off x="7449125" y="98050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85"/>
          <p:cNvSpPr/>
          <p:nvPr/>
        </p:nvSpPr>
        <p:spPr>
          <a:xfrm>
            <a:off x="8202829" y="98050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/>
          <p:nvPr/>
        </p:nvSpPr>
        <p:spPr>
          <a:xfrm rot="5400000">
            <a:off x="8279013" y="129983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85"/>
          <p:cNvSpPr/>
          <p:nvPr/>
        </p:nvSpPr>
        <p:spPr>
          <a:xfrm>
            <a:off x="7529875" y="4223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85"/>
          <p:cNvSpPr/>
          <p:nvPr/>
        </p:nvSpPr>
        <p:spPr>
          <a:xfrm>
            <a:off x="7529875" y="5844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85"/>
          <p:cNvSpPr/>
          <p:nvPr/>
        </p:nvSpPr>
        <p:spPr>
          <a:xfrm>
            <a:off x="8432825" y="4223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85"/>
          <p:cNvSpPr/>
          <p:nvPr/>
        </p:nvSpPr>
        <p:spPr>
          <a:xfrm>
            <a:off x="8432825" y="5492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85"/>
          <p:cNvSpPr/>
          <p:nvPr/>
        </p:nvSpPr>
        <p:spPr>
          <a:xfrm>
            <a:off x="8432825" y="6762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85"/>
          <p:cNvSpPr/>
          <p:nvPr/>
        </p:nvSpPr>
        <p:spPr>
          <a:xfrm>
            <a:off x="8312972" y="46460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5"/>
          <p:cNvSpPr/>
          <p:nvPr/>
        </p:nvSpPr>
        <p:spPr>
          <a:xfrm>
            <a:off x="8432825" y="8032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85"/>
          <p:cNvSpPr/>
          <p:nvPr/>
        </p:nvSpPr>
        <p:spPr>
          <a:xfrm>
            <a:off x="8841900" y="58857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85"/>
          <p:cNvSpPr/>
          <p:nvPr/>
        </p:nvSpPr>
        <p:spPr>
          <a:xfrm>
            <a:off x="7529900" y="260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85"/>
          <p:cNvSpPr/>
          <p:nvPr/>
        </p:nvSpPr>
        <p:spPr>
          <a:xfrm>
            <a:off x="7449125" y="98050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85"/>
          <p:cNvSpPr/>
          <p:nvPr/>
        </p:nvSpPr>
        <p:spPr>
          <a:xfrm>
            <a:off x="8202829" y="98050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5"/>
          <p:cNvSpPr/>
          <p:nvPr/>
        </p:nvSpPr>
        <p:spPr>
          <a:xfrm rot="5400000">
            <a:off x="8279013" y="129983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7529875" y="4223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85"/>
          <p:cNvSpPr/>
          <p:nvPr/>
        </p:nvSpPr>
        <p:spPr>
          <a:xfrm>
            <a:off x="7529875" y="5844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85"/>
          <p:cNvSpPr/>
          <p:nvPr/>
        </p:nvSpPr>
        <p:spPr>
          <a:xfrm>
            <a:off x="8432825" y="4223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85"/>
          <p:cNvSpPr/>
          <p:nvPr/>
        </p:nvSpPr>
        <p:spPr>
          <a:xfrm>
            <a:off x="8432825" y="5492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85"/>
          <p:cNvSpPr/>
          <p:nvPr/>
        </p:nvSpPr>
        <p:spPr>
          <a:xfrm>
            <a:off x="8432825" y="6762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85"/>
          <p:cNvSpPr/>
          <p:nvPr/>
        </p:nvSpPr>
        <p:spPr>
          <a:xfrm>
            <a:off x="8312972" y="46460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5"/>
          <p:cNvSpPr/>
          <p:nvPr/>
        </p:nvSpPr>
        <p:spPr>
          <a:xfrm>
            <a:off x="8432825" y="8032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85"/>
          <p:cNvSpPr/>
          <p:nvPr/>
        </p:nvSpPr>
        <p:spPr>
          <a:xfrm>
            <a:off x="8841900" y="58857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85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86"/>
          <p:cNvSpPr txBox="1"/>
          <p:nvPr/>
        </p:nvSpPr>
        <p:spPr>
          <a:xfrm>
            <a:off x="224525" y="108300"/>
            <a:ext cx="6597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Analyzing Metric Scores across 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Layout Models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46" name="Google Shape;1646;p86"/>
          <p:cNvSpPr/>
          <p:nvPr/>
        </p:nvSpPr>
        <p:spPr>
          <a:xfrm>
            <a:off x="322325" y="1422400"/>
            <a:ext cx="4368000" cy="21759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Given a set of ranked items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Measure fairness of the ranking in linear list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Measure fairness of the ranking in grid-view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Compare the fairness scores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47" name="Google Shape;1647;p86"/>
          <p:cNvSpPr/>
          <p:nvPr/>
        </p:nvSpPr>
        <p:spPr>
          <a:xfrm>
            <a:off x="4787900" y="1422400"/>
            <a:ext cx="4283100" cy="21759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Given a set of ranked items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Optimize the linear ranking for fairness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Measure fairness of the optimized ranking in grid-view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Compare the fairness scores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48" name="Google Shape;1648;p86"/>
          <p:cNvSpPr/>
          <p:nvPr/>
        </p:nvSpPr>
        <p:spPr>
          <a:xfrm>
            <a:off x="661025" y="1503625"/>
            <a:ext cx="3690600" cy="451200"/>
          </a:xfrm>
          <a:prstGeom prst="roundRect">
            <a:avLst>
              <a:gd fmla="val 16667" name="adj"/>
            </a:avLst>
          </a:prstGeom>
          <a:solidFill>
            <a:srgbClr val="E07A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Fairness Score Consistency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49" name="Google Shape;1649;p86"/>
          <p:cNvSpPr/>
          <p:nvPr/>
        </p:nvSpPr>
        <p:spPr>
          <a:xfrm>
            <a:off x="5084150" y="1503625"/>
            <a:ext cx="3690600" cy="451200"/>
          </a:xfrm>
          <a:prstGeom prst="roundRect">
            <a:avLst>
              <a:gd fmla="val 16667" name="adj"/>
            </a:avLst>
          </a:prstGeom>
          <a:solidFill>
            <a:srgbClr val="E07A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erriweather"/>
                <a:ea typeface="Merriweather"/>
                <a:cs typeface="Merriweather"/>
                <a:sym typeface="Merriweather"/>
              </a:rPr>
              <a:t>Is it Still Fair?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50" name="Google Shape;1650;p86"/>
          <p:cNvSpPr/>
          <p:nvPr/>
        </p:nvSpPr>
        <p:spPr>
          <a:xfrm>
            <a:off x="7529900" y="260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86"/>
          <p:cNvSpPr/>
          <p:nvPr/>
        </p:nvSpPr>
        <p:spPr>
          <a:xfrm>
            <a:off x="7449125" y="98050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86"/>
          <p:cNvSpPr/>
          <p:nvPr/>
        </p:nvSpPr>
        <p:spPr>
          <a:xfrm>
            <a:off x="8202829" y="98050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6"/>
          <p:cNvSpPr/>
          <p:nvPr/>
        </p:nvSpPr>
        <p:spPr>
          <a:xfrm rot="5400000">
            <a:off x="8279013" y="129983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7529875" y="4223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86"/>
          <p:cNvSpPr/>
          <p:nvPr/>
        </p:nvSpPr>
        <p:spPr>
          <a:xfrm>
            <a:off x="7529875" y="5844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86"/>
          <p:cNvSpPr/>
          <p:nvPr/>
        </p:nvSpPr>
        <p:spPr>
          <a:xfrm>
            <a:off x="8432825" y="4223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86"/>
          <p:cNvSpPr/>
          <p:nvPr/>
        </p:nvSpPr>
        <p:spPr>
          <a:xfrm>
            <a:off x="8432825" y="5492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86"/>
          <p:cNvSpPr/>
          <p:nvPr/>
        </p:nvSpPr>
        <p:spPr>
          <a:xfrm>
            <a:off x="8432825" y="6762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86"/>
          <p:cNvSpPr/>
          <p:nvPr/>
        </p:nvSpPr>
        <p:spPr>
          <a:xfrm>
            <a:off x="8312972" y="46460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86"/>
          <p:cNvSpPr/>
          <p:nvPr/>
        </p:nvSpPr>
        <p:spPr>
          <a:xfrm>
            <a:off x="8432825" y="8032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86"/>
          <p:cNvSpPr/>
          <p:nvPr/>
        </p:nvSpPr>
        <p:spPr>
          <a:xfrm>
            <a:off x="8861950" y="71555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6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87"/>
          <p:cNvSpPr txBox="1"/>
          <p:nvPr/>
        </p:nvSpPr>
        <p:spPr>
          <a:xfrm>
            <a:off x="297775" y="932950"/>
            <a:ext cx="8301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Task 1: Modify Fair Ranking Metrics for Various Layout Models</a:t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Find suitable layout-suitable user browsing models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Find how to modify user-browsing models for layout suitable user attention behavior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Task 2: Implementing Fair Ranking Metrics in </a:t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Find the requirements to implement metrics in various layout models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Task 3: Analyze Metric Scores Across Layout Models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Find the persistence of fairness score across layout models</a:t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Find how user attention and group distribution changes across layout models</a:t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Find if the ranking remains fair with the change of layout models</a:t>
            </a:r>
            <a:endParaRPr sz="12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68" name="Google Shape;1668;p87"/>
          <p:cNvSpPr txBox="1"/>
          <p:nvPr/>
        </p:nvSpPr>
        <p:spPr>
          <a:xfrm>
            <a:off x="224525" y="108300"/>
            <a:ext cx="3931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Expected Findings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69" name="Google Shape;1669;p87"/>
          <p:cNvSpPr/>
          <p:nvPr/>
        </p:nvSpPr>
        <p:spPr>
          <a:xfrm>
            <a:off x="7529900" y="260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87"/>
          <p:cNvSpPr/>
          <p:nvPr/>
        </p:nvSpPr>
        <p:spPr>
          <a:xfrm>
            <a:off x="7449125" y="98050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87"/>
          <p:cNvSpPr/>
          <p:nvPr/>
        </p:nvSpPr>
        <p:spPr>
          <a:xfrm>
            <a:off x="8202829" y="98050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87"/>
          <p:cNvSpPr/>
          <p:nvPr/>
        </p:nvSpPr>
        <p:spPr>
          <a:xfrm rot="5400000">
            <a:off x="8279013" y="129983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87"/>
          <p:cNvSpPr/>
          <p:nvPr/>
        </p:nvSpPr>
        <p:spPr>
          <a:xfrm>
            <a:off x="7529875" y="4223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4" name="Google Shape;1674;p87"/>
          <p:cNvSpPr/>
          <p:nvPr/>
        </p:nvSpPr>
        <p:spPr>
          <a:xfrm>
            <a:off x="7529875" y="5844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87"/>
          <p:cNvSpPr/>
          <p:nvPr/>
        </p:nvSpPr>
        <p:spPr>
          <a:xfrm>
            <a:off x="8432825" y="4223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6" name="Google Shape;1676;p87"/>
          <p:cNvSpPr/>
          <p:nvPr/>
        </p:nvSpPr>
        <p:spPr>
          <a:xfrm>
            <a:off x="8432825" y="5492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p87"/>
          <p:cNvSpPr/>
          <p:nvPr/>
        </p:nvSpPr>
        <p:spPr>
          <a:xfrm>
            <a:off x="8432825" y="6762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87"/>
          <p:cNvSpPr/>
          <p:nvPr/>
        </p:nvSpPr>
        <p:spPr>
          <a:xfrm>
            <a:off x="8312972" y="46460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7"/>
          <p:cNvSpPr/>
          <p:nvPr/>
        </p:nvSpPr>
        <p:spPr>
          <a:xfrm>
            <a:off x="8432825" y="8032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87"/>
          <p:cNvSpPr/>
          <p:nvPr/>
        </p:nvSpPr>
        <p:spPr>
          <a:xfrm>
            <a:off x="8861950" y="71555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7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88"/>
          <p:cNvSpPr txBox="1"/>
          <p:nvPr/>
        </p:nvSpPr>
        <p:spPr>
          <a:xfrm>
            <a:off x="243300" y="107800"/>
            <a:ext cx="622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Analyzing Metric Scores within Grid-View 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87" name="Google Shape;1687;p88"/>
          <p:cNvPicPr preferRelativeResize="0"/>
          <p:nvPr/>
        </p:nvPicPr>
        <p:blipFill rotWithShape="1">
          <a:blip r:embed="rId3">
            <a:alphaModFix/>
          </a:blip>
          <a:srcRect b="0" l="0" r="14551" t="0"/>
          <a:stretch/>
        </p:blipFill>
        <p:spPr>
          <a:xfrm>
            <a:off x="59275" y="1529750"/>
            <a:ext cx="3088550" cy="11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8"/>
          <p:cNvPicPr preferRelativeResize="0"/>
          <p:nvPr/>
        </p:nvPicPr>
        <p:blipFill rotWithShape="1">
          <a:blip r:embed="rId4">
            <a:alphaModFix/>
          </a:blip>
          <a:srcRect b="61067" l="0" r="0" t="5086"/>
          <a:stretch/>
        </p:blipFill>
        <p:spPr>
          <a:xfrm>
            <a:off x="3712750" y="1390250"/>
            <a:ext cx="1668400" cy="125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300" y="3055625"/>
            <a:ext cx="2720499" cy="19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2750" y="2942775"/>
            <a:ext cx="1717500" cy="20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88"/>
          <p:cNvSpPr/>
          <p:nvPr/>
        </p:nvSpPr>
        <p:spPr>
          <a:xfrm>
            <a:off x="3167450" y="1743825"/>
            <a:ext cx="586500" cy="21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8"/>
          <p:cNvSpPr/>
          <p:nvPr/>
        </p:nvSpPr>
        <p:spPr>
          <a:xfrm>
            <a:off x="2986975" y="3808600"/>
            <a:ext cx="767100" cy="27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8"/>
          <p:cNvSpPr txBox="1"/>
          <p:nvPr/>
        </p:nvSpPr>
        <p:spPr>
          <a:xfrm>
            <a:off x="3000500" y="1390250"/>
            <a:ext cx="92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truncated</a:t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694" name="Google Shape;1694;p88"/>
          <p:cNvSpPr txBox="1"/>
          <p:nvPr/>
        </p:nvSpPr>
        <p:spPr>
          <a:xfrm>
            <a:off x="2849975" y="3554925"/>
            <a:ext cx="10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vvic Medium"/>
                <a:ea typeface="Livvic Medium"/>
                <a:cs typeface="Livvic Medium"/>
                <a:sym typeface="Livvic Medium"/>
              </a:rPr>
              <a:t>re-wrapped</a:t>
            </a:r>
            <a:endParaRPr sz="1200"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695" name="Google Shape;1695;p88"/>
          <p:cNvSpPr/>
          <p:nvPr/>
        </p:nvSpPr>
        <p:spPr>
          <a:xfrm>
            <a:off x="5585800" y="1390250"/>
            <a:ext cx="3395700" cy="32577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Given a set of ranked items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Measure fairness of the ranking changing column size using both truncate and re-wrapped approach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Measure fairness 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Livvic"/>
              <a:buAutoNum type="arabicPeriod"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Compare the fairness scores across column reduction approaches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696" name="Google Shape;1696;p88"/>
          <p:cNvSpPr/>
          <p:nvPr/>
        </p:nvSpPr>
        <p:spPr>
          <a:xfrm>
            <a:off x="5799400" y="1493651"/>
            <a:ext cx="2968500" cy="369300"/>
          </a:xfrm>
          <a:prstGeom prst="roundRect">
            <a:avLst>
              <a:gd fmla="val 16667" name="adj"/>
            </a:avLst>
          </a:prstGeom>
          <a:solidFill>
            <a:srgbClr val="E07A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Medium"/>
                <a:ea typeface="Livvic Medium"/>
                <a:cs typeface="Livvic Medium"/>
                <a:sym typeface="Livvic Medium"/>
              </a:rPr>
              <a:t>Fairness Score Consistency</a:t>
            </a:r>
            <a:endParaRPr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697" name="Google Shape;1697;p88"/>
          <p:cNvSpPr/>
          <p:nvPr/>
        </p:nvSpPr>
        <p:spPr>
          <a:xfrm>
            <a:off x="7529900" y="260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88"/>
          <p:cNvSpPr/>
          <p:nvPr/>
        </p:nvSpPr>
        <p:spPr>
          <a:xfrm>
            <a:off x="7449125" y="98050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88"/>
          <p:cNvSpPr/>
          <p:nvPr/>
        </p:nvSpPr>
        <p:spPr>
          <a:xfrm>
            <a:off x="8202829" y="98050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8"/>
          <p:cNvSpPr/>
          <p:nvPr/>
        </p:nvSpPr>
        <p:spPr>
          <a:xfrm rot="5400000">
            <a:off x="8279013" y="129983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7529875" y="4223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88"/>
          <p:cNvSpPr/>
          <p:nvPr/>
        </p:nvSpPr>
        <p:spPr>
          <a:xfrm>
            <a:off x="7529875" y="5844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88"/>
          <p:cNvSpPr/>
          <p:nvPr/>
        </p:nvSpPr>
        <p:spPr>
          <a:xfrm>
            <a:off x="8432825" y="4223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88"/>
          <p:cNvSpPr/>
          <p:nvPr/>
        </p:nvSpPr>
        <p:spPr>
          <a:xfrm>
            <a:off x="8432825" y="5492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88"/>
          <p:cNvSpPr/>
          <p:nvPr/>
        </p:nvSpPr>
        <p:spPr>
          <a:xfrm>
            <a:off x="8432825" y="6762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88"/>
          <p:cNvSpPr/>
          <p:nvPr/>
        </p:nvSpPr>
        <p:spPr>
          <a:xfrm>
            <a:off x="8312972" y="46460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8"/>
          <p:cNvSpPr/>
          <p:nvPr/>
        </p:nvSpPr>
        <p:spPr>
          <a:xfrm>
            <a:off x="8432825" y="8032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88"/>
          <p:cNvSpPr/>
          <p:nvPr/>
        </p:nvSpPr>
        <p:spPr>
          <a:xfrm>
            <a:off x="8861950" y="84252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88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89"/>
          <p:cNvSpPr txBox="1"/>
          <p:nvPr/>
        </p:nvSpPr>
        <p:spPr>
          <a:xfrm>
            <a:off x="297775" y="932950"/>
            <a:ext cx="83019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Task 1: Modify Fair Ranking Metrics for Various Layout Models</a:t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Find suitable layout-suitable user browsing models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Find how to modify user-browsing models for layout suitable user attention behavior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Task 2: Implementing Fair Ranking Metrics in </a:t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434343"/>
                </a:solidFill>
                <a:latin typeface="Livvic"/>
                <a:ea typeface="Livvic"/>
                <a:cs typeface="Livvic"/>
                <a:sym typeface="Livvic"/>
              </a:rPr>
              <a:t>Find the requirements to implement metrics in various layout models</a:t>
            </a:r>
            <a:endParaRPr sz="1200">
              <a:solidFill>
                <a:srgbClr val="43434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5E5E"/>
                </a:solidFill>
                <a:latin typeface="Livvic"/>
                <a:ea typeface="Livvic"/>
                <a:cs typeface="Livvic"/>
                <a:sym typeface="Livvic"/>
              </a:rPr>
              <a:t>Task 3: Analyze Metric Scores Across Layout Models</a:t>
            </a:r>
            <a:endParaRPr>
              <a:solidFill>
                <a:srgbClr val="5E5E5E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5E5E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5E5E5E"/>
                </a:solidFill>
                <a:latin typeface="Livvic"/>
                <a:ea typeface="Livvic"/>
                <a:cs typeface="Livvic"/>
                <a:sym typeface="Livvic"/>
              </a:rPr>
              <a:t>Find the persistence of fairness score across layout models</a:t>
            </a:r>
            <a:endParaRPr sz="1200">
              <a:solidFill>
                <a:srgbClr val="5E5E5E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5E5E5E"/>
                </a:solidFill>
                <a:latin typeface="Livvic"/>
                <a:ea typeface="Livvic"/>
                <a:cs typeface="Livvic"/>
                <a:sym typeface="Livvic"/>
              </a:rPr>
              <a:t>Find how user attention and group distribution changes across layout models</a:t>
            </a:r>
            <a:endParaRPr sz="1200">
              <a:solidFill>
                <a:srgbClr val="5E5E5E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5E5E5E"/>
                </a:solidFill>
                <a:latin typeface="Livvic"/>
                <a:ea typeface="Livvic"/>
                <a:cs typeface="Livvic"/>
                <a:sym typeface="Livvic"/>
              </a:rPr>
              <a:t>Find if the ranking remains fair with the change of layout models</a:t>
            </a:r>
            <a:endParaRPr sz="1200">
              <a:solidFill>
                <a:srgbClr val="5E5E5E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Task 4: Analyze Metric Scores Across Column-Reduction Approaches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Find the impact of column size on metrics scores</a:t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Find how group distribution changes with reduction approaches</a:t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200"/>
              <a:buFont typeface="Livvic"/>
              <a:buChar char="●"/>
            </a:pPr>
            <a:r>
              <a:rPr lang="en" sz="12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Find the impact of reduction approaches on provider-side group fairness scores</a:t>
            </a:r>
            <a:endParaRPr sz="12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15" name="Google Shape;1715;p89"/>
          <p:cNvSpPr txBox="1"/>
          <p:nvPr/>
        </p:nvSpPr>
        <p:spPr>
          <a:xfrm>
            <a:off x="243300" y="107800"/>
            <a:ext cx="622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Expected Findings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16" name="Google Shape;1716;p89"/>
          <p:cNvSpPr/>
          <p:nvPr/>
        </p:nvSpPr>
        <p:spPr>
          <a:xfrm>
            <a:off x="7529900" y="260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89"/>
          <p:cNvSpPr/>
          <p:nvPr/>
        </p:nvSpPr>
        <p:spPr>
          <a:xfrm>
            <a:off x="7449125" y="98050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89"/>
          <p:cNvSpPr/>
          <p:nvPr/>
        </p:nvSpPr>
        <p:spPr>
          <a:xfrm>
            <a:off x="8202829" y="98050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89"/>
          <p:cNvSpPr/>
          <p:nvPr/>
        </p:nvSpPr>
        <p:spPr>
          <a:xfrm rot="5400000">
            <a:off x="8279013" y="129983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89"/>
          <p:cNvSpPr/>
          <p:nvPr/>
        </p:nvSpPr>
        <p:spPr>
          <a:xfrm>
            <a:off x="7529875" y="4223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89"/>
          <p:cNvSpPr/>
          <p:nvPr/>
        </p:nvSpPr>
        <p:spPr>
          <a:xfrm>
            <a:off x="7529875" y="5844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89"/>
          <p:cNvSpPr/>
          <p:nvPr/>
        </p:nvSpPr>
        <p:spPr>
          <a:xfrm>
            <a:off x="8432825" y="4223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89"/>
          <p:cNvSpPr/>
          <p:nvPr/>
        </p:nvSpPr>
        <p:spPr>
          <a:xfrm>
            <a:off x="8432825" y="5492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89"/>
          <p:cNvSpPr/>
          <p:nvPr/>
        </p:nvSpPr>
        <p:spPr>
          <a:xfrm>
            <a:off x="8432825" y="6762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89"/>
          <p:cNvSpPr/>
          <p:nvPr/>
        </p:nvSpPr>
        <p:spPr>
          <a:xfrm>
            <a:off x="8312972" y="46460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8432825" y="8032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89"/>
          <p:cNvSpPr/>
          <p:nvPr/>
        </p:nvSpPr>
        <p:spPr>
          <a:xfrm>
            <a:off x="8861950" y="84252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89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00" y="1260725"/>
            <a:ext cx="172402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 rotWithShape="1">
          <a:blip r:embed="rId4">
            <a:alphaModFix/>
          </a:blip>
          <a:srcRect b="0" l="0" r="3297" t="0"/>
          <a:stretch/>
        </p:blipFill>
        <p:spPr>
          <a:xfrm>
            <a:off x="2607500" y="1496900"/>
            <a:ext cx="2259000" cy="195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650" y="1643923"/>
            <a:ext cx="2750223" cy="166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150750" y="4788775"/>
            <a:ext cx="376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Images are from </a:t>
            </a:r>
            <a:r>
              <a:rPr lang="en" sz="900"/>
              <a:t>https://www.freepik.com/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90"/>
          <p:cNvSpPr txBox="1"/>
          <p:nvPr/>
        </p:nvSpPr>
        <p:spPr>
          <a:xfrm>
            <a:off x="896163" y="1294513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8686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b="1" sz="2400">
              <a:solidFill>
                <a:srgbClr val="EC868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34" name="Google Shape;1734;p90"/>
          <p:cNvSpPr txBox="1"/>
          <p:nvPr/>
        </p:nvSpPr>
        <p:spPr>
          <a:xfrm>
            <a:off x="896174" y="1878375"/>
            <a:ext cx="35316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Provide types of ranking layout models that are often used to display search results and recommended items.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35" name="Google Shape;1735;p90"/>
          <p:cNvSpPr txBox="1"/>
          <p:nvPr/>
        </p:nvSpPr>
        <p:spPr>
          <a:xfrm>
            <a:off x="4896488" y="1294513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8686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 b="1" sz="2400">
              <a:solidFill>
                <a:srgbClr val="EC868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36" name="Google Shape;1736;p90"/>
          <p:cNvSpPr txBox="1"/>
          <p:nvPr/>
        </p:nvSpPr>
        <p:spPr>
          <a:xfrm>
            <a:off x="4896500" y="1878375"/>
            <a:ext cx="40101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Provide modified fair ranking metrics which incorporate suitable browsing models to measure fairness in a given layout model.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37" name="Google Shape;1737;p90"/>
          <p:cNvSpPr txBox="1"/>
          <p:nvPr/>
        </p:nvSpPr>
        <p:spPr>
          <a:xfrm>
            <a:off x="896163" y="2889000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8686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b="1" sz="2400">
              <a:solidFill>
                <a:srgbClr val="EC868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38" name="Google Shape;1738;p90"/>
          <p:cNvSpPr txBox="1"/>
          <p:nvPr/>
        </p:nvSpPr>
        <p:spPr>
          <a:xfrm>
            <a:off x="896175" y="3493925"/>
            <a:ext cx="38595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Provide insights on fairness score consistency and applicability across layout models.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39" name="Google Shape;1739;p90"/>
          <p:cNvSpPr txBox="1"/>
          <p:nvPr/>
        </p:nvSpPr>
        <p:spPr>
          <a:xfrm>
            <a:off x="4896488" y="2889000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8686"/>
                </a:solidFill>
                <a:latin typeface="Merriweather"/>
                <a:ea typeface="Merriweather"/>
                <a:cs typeface="Merriweather"/>
                <a:sym typeface="Merriweather"/>
              </a:rPr>
              <a:t>04</a:t>
            </a:r>
            <a:endParaRPr b="1" sz="2400">
              <a:solidFill>
                <a:srgbClr val="EC868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40" name="Google Shape;1740;p90"/>
          <p:cNvSpPr txBox="1"/>
          <p:nvPr/>
        </p:nvSpPr>
        <p:spPr>
          <a:xfrm>
            <a:off x="4896500" y="3493925"/>
            <a:ext cx="40101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Provide insights on the impact of column reduction approaches on fairness score within a grid-based ranking.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41" name="Google Shape;1741;p90"/>
          <p:cNvSpPr txBox="1"/>
          <p:nvPr/>
        </p:nvSpPr>
        <p:spPr>
          <a:xfrm>
            <a:off x="243300" y="107800"/>
            <a:ext cx="622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Contribution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42" name="Google Shape;1742;p90"/>
          <p:cNvSpPr/>
          <p:nvPr/>
        </p:nvSpPr>
        <p:spPr>
          <a:xfrm>
            <a:off x="7529900" y="2601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90"/>
          <p:cNvSpPr/>
          <p:nvPr/>
        </p:nvSpPr>
        <p:spPr>
          <a:xfrm>
            <a:off x="7449125" y="98050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90"/>
          <p:cNvSpPr/>
          <p:nvPr/>
        </p:nvSpPr>
        <p:spPr>
          <a:xfrm>
            <a:off x="8202829" y="98050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90"/>
          <p:cNvSpPr/>
          <p:nvPr/>
        </p:nvSpPr>
        <p:spPr>
          <a:xfrm rot="5400000">
            <a:off x="8279013" y="129983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0"/>
          <p:cNvSpPr/>
          <p:nvPr/>
        </p:nvSpPr>
        <p:spPr>
          <a:xfrm>
            <a:off x="7529875" y="42230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7" name="Google Shape;1747;p90"/>
          <p:cNvSpPr/>
          <p:nvPr/>
        </p:nvSpPr>
        <p:spPr>
          <a:xfrm>
            <a:off x="7529875" y="5844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p90"/>
          <p:cNvSpPr/>
          <p:nvPr/>
        </p:nvSpPr>
        <p:spPr>
          <a:xfrm>
            <a:off x="8432825" y="422300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Google Shape;1749;p90"/>
          <p:cNvSpPr/>
          <p:nvPr/>
        </p:nvSpPr>
        <p:spPr>
          <a:xfrm>
            <a:off x="8432825" y="5492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90"/>
          <p:cNvSpPr/>
          <p:nvPr/>
        </p:nvSpPr>
        <p:spPr>
          <a:xfrm>
            <a:off x="8432825" y="67625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90"/>
          <p:cNvSpPr/>
          <p:nvPr/>
        </p:nvSpPr>
        <p:spPr>
          <a:xfrm>
            <a:off x="8312972" y="464602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8432825" y="8032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4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90"/>
          <p:cNvSpPr/>
          <p:nvPr/>
        </p:nvSpPr>
        <p:spPr>
          <a:xfrm>
            <a:off x="8861950" y="84252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0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91"/>
          <p:cNvSpPr txBox="1"/>
          <p:nvPr>
            <p:ph idx="1" type="body"/>
          </p:nvPr>
        </p:nvSpPr>
        <p:spPr>
          <a:xfrm>
            <a:off x="4037299" y="2698275"/>
            <a:ext cx="4885500" cy="375300"/>
          </a:xfrm>
          <a:prstGeom prst="rect">
            <a:avLst/>
          </a:prstGeom>
        </p:spPr>
        <p:txBody>
          <a:bodyPr anchorCtr="0" anchor="t" bIns="24100" lIns="24100" spcFirstLastPara="1" rIns="24100" wrap="square" tIns="2410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238"/>
              <a:t>Optimize Grid-Based Layout</a:t>
            </a:r>
            <a:endParaRPr sz="112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91"/>
          <p:cNvSpPr txBox="1"/>
          <p:nvPr>
            <p:ph idx="4" type="body"/>
          </p:nvPr>
        </p:nvSpPr>
        <p:spPr>
          <a:xfrm>
            <a:off x="5358209" y="1866292"/>
            <a:ext cx="2243700" cy="250500"/>
          </a:xfrm>
          <a:prstGeom prst="rect">
            <a:avLst/>
          </a:prstGeom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687"/>
              <a:t>Component 3</a:t>
            </a:r>
            <a:endParaRPr sz="2687"/>
          </a:p>
        </p:txBody>
      </p:sp>
      <p:sp>
        <p:nvSpPr>
          <p:cNvPr id="1761" name="Google Shape;1761;p91"/>
          <p:cNvSpPr/>
          <p:nvPr/>
        </p:nvSpPr>
        <p:spPr>
          <a:xfrm>
            <a:off x="8019875" y="2691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2" name="Google Shape;1762;p91"/>
          <p:cNvSpPr/>
          <p:nvPr/>
        </p:nvSpPr>
        <p:spPr>
          <a:xfrm>
            <a:off x="7939100" y="1070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91"/>
          <p:cNvSpPr/>
          <p:nvPr/>
        </p:nvSpPr>
        <p:spPr>
          <a:xfrm>
            <a:off x="8692804" y="1070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91"/>
          <p:cNvSpPr/>
          <p:nvPr/>
        </p:nvSpPr>
        <p:spPr>
          <a:xfrm rot="5400000">
            <a:off x="8768988" y="1389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91"/>
          <p:cNvSpPr/>
          <p:nvPr/>
        </p:nvSpPr>
        <p:spPr>
          <a:xfrm>
            <a:off x="8019850" y="431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91"/>
          <p:cNvSpPr/>
          <p:nvPr/>
        </p:nvSpPr>
        <p:spPr>
          <a:xfrm>
            <a:off x="8019850" y="5934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91"/>
          <p:cNvSpPr/>
          <p:nvPr/>
        </p:nvSpPr>
        <p:spPr>
          <a:xfrm>
            <a:off x="8785200" y="65642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91"/>
          <p:cNvSpPr txBox="1"/>
          <p:nvPr>
            <p:ph idx="12" type="sldNum"/>
          </p:nvPr>
        </p:nvSpPr>
        <p:spPr>
          <a:xfrm>
            <a:off x="8268493" y="4763325"/>
            <a:ext cx="3249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9" name="Google Shape;176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019" y="1945959"/>
            <a:ext cx="302746" cy="40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1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395895" y="1934157"/>
            <a:ext cx="302747" cy="4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1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395895" y="2430056"/>
            <a:ext cx="302747" cy="4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1"/>
          <p:cNvPicPr preferRelativeResize="0"/>
          <p:nvPr/>
        </p:nvPicPr>
        <p:blipFill rotWithShape="1">
          <a:blip r:embed="rId4">
            <a:alphaModFix/>
          </a:blip>
          <a:srcRect b="10120" l="8505" r="18292" t="0"/>
          <a:stretch/>
        </p:blipFill>
        <p:spPr>
          <a:xfrm>
            <a:off x="2849770" y="2424142"/>
            <a:ext cx="302747" cy="42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019" y="2435950"/>
            <a:ext cx="302746" cy="40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769" y="1945954"/>
            <a:ext cx="302746" cy="400030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91"/>
          <p:cNvSpPr txBox="1"/>
          <p:nvPr/>
        </p:nvSpPr>
        <p:spPr>
          <a:xfrm>
            <a:off x="1588700" y="3019450"/>
            <a:ext cx="214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 SemiBold"/>
                <a:ea typeface="Livvic SemiBold"/>
                <a:cs typeface="Livvic SemiBold"/>
                <a:sym typeface="Livvic SemiBold"/>
              </a:rPr>
              <a:t>How to optimize this ranking for group-fairness?</a:t>
            </a:r>
            <a:endParaRPr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pic>
        <p:nvPicPr>
          <p:cNvPr id="1776" name="Google Shape;1776;p91"/>
          <p:cNvPicPr preferRelativeResize="0"/>
          <p:nvPr/>
        </p:nvPicPr>
        <p:blipFill rotWithShape="1">
          <a:blip r:embed="rId5">
            <a:alphaModFix/>
          </a:blip>
          <a:srcRect b="0" l="0" r="3297" t="0"/>
          <a:stretch/>
        </p:blipFill>
        <p:spPr>
          <a:xfrm>
            <a:off x="81975" y="1717098"/>
            <a:ext cx="1506725" cy="13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1372" y="226700"/>
            <a:ext cx="902700" cy="138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92"/>
          <p:cNvSpPr txBox="1"/>
          <p:nvPr/>
        </p:nvSpPr>
        <p:spPr>
          <a:xfrm>
            <a:off x="237500" y="116775"/>
            <a:ext cx="301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Motivation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83" name="Google Shape;178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125" y="2110100"/>
            <a:ext cx="2588723" cy="15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50" y="1790275"/>
            <a:ext cx="3692825" cy="2076246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92"/>
          <p:cNvSpPr txBox="1"/>
          <p:nvPr/>
        </p:nvSpPr>
        <p:spPr>
          <a:xfrm>
            <a:off x="812525" y="1790275"/>
            <a:ext cx="29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GRID LAYOUTS… GRID LAYOUTS</a:t>
            </a:r>
            <a:endParaRPr b="1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EVERYWHERE</a:t>
            </a:r>
            <a:endParaRPr b="1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86" name="Google Shape;1786;p92"/>
          <p:cNvSpPr/>
          <p:nvPr/>
        </p:nvSpPr>
        <p:spPr>
          <a:xfrm rot="-31131">
            <a:off x="490504" y="4006547"/>
            <a:ext cx="2252792" cy="6546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Common Use of Various Layout Models</a:t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3F6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787" name="Google Shape;1787;p92"/>
          <p:cNvSpPr/>
          <p:nvPr/>
        </p:nvSpPr>
        <p:spPr>
          <a:xfrm rot="-31542">
            <a:off x="4087890" y="3989120"/>
            <a:ext cx="2256095" cy="6546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Re-ranking Techniques Only Suitable for Linear Layout</a:t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sp>
        <p:nvSpPr>
          <p:cNvPr id="1788" name="Google Shape;1788;p92"/>
          <p:cNvSpPr/>
          <p:nvPr/>
        </p:nvSpPr>
        <p:spPr>
          <a:xfrm rot="-31542">
            <a:off x="6650503" y="3948372"/>
            <a:ext cx="2256095" cy="654600"/>
          </a:xfrm>
          <a:prstGeom prst="roundRect">
            <a:avLst>
              <a:gd fmla="val 24529" name="adj"/>
            </a:avLst>
          </a:prstGeom>
          <a:solidFill>
            <a:srgbClr val="F4F1DE"/>
          </a:solidFill>
          <a:ln cap="flat" cmpd="sng" w="9525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3763"/>
                </a:solidFill>
                <a:latin typeface="Livvic Medium"/>
                <a:ea typeface="Livvic Medium"/>
                <a:cs typeface="Livvic Medium"/>
                <a:sym typeface="Livvic Medium"/>
              </a:rPr>
              <a:t>Lack of Previous Research</a:t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  <p:pic>
        <p:nvPicPr>
          <p:cNvPr id="1789" name="Google Shape;1789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725" y="1947175"/>
            <a:ext cx="1762463" cy="17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92"/>
          <p:cNvSpPr/>
          <p:nvPr/>
        </p:nvSpPr>
        <p:spPr>
          <a:xfrm>
            <a:off x="8019875" y="2691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92"/>
          <p:cNvSpPr/>
          <p:nvPr/>
        </p:nvSpPr>
        <p:spPr>
          <a:xfrm>
            <a:off x="7939100" y="1070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92"/>
          <p:cNvSpPr/>
          <p:nvPr/>
        </p:nvSpPr>
        <p:spPr>
          <a:xfrm>
            <a:off x="8692804" y="1070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92"/>
          <p:cNvSpPr/>
          <p:nvPr/>
        </p:nvSpPr>
        <p:spPr>
          <a:xfrm rot="5400000">
            <a:off x="8768988" y="1389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92"/>
          <p:cNvSpPr/>
          <p:nvPr/>
        </p:nvSpPr>
        <p:spPr>
          <a:xfrm>
            <a:off x="8019850" y="431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p92"/>
          <p:cNvSpPr/>
          <p:nvPr/>
        </p:nvSpPr>
        <p:spPr>
          <a:xfrm>
            <a:off x="8019850" y="5934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92"/>
          <p:cNvSpPr/>
          <p:nvPr/>
        </p:nvSpPr>
        <p:spPr>
          <a:xfrm>
            <a:off x="8785200" y="65642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92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8" name="Google Shape;1798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5000" y="124325"/>
            <a:ext cx="841200" cy="147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93"/>
          <p:cNvSpPr txBox="1"/>
          <p:nvPr/>
        </p:nvSpPr>
        <p:spPr>
          <a:xfrm>
            <a:off x="282375" y="107800"/>
            <a:ext cx="575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Why is the Problem a Problem?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04" name="Google Shape;1804;p93"/>
          <p:cNvSpPr/>
          <p:nvPr/>
        </p:nvSpPr>
        <p:spPr>
          <a:xfrm>
            <a:off x="1365400" y="2221602"/>
            <a:ext cx="3149100" cy="17970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Fairness can vary across devices (column size)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05" name="Google Shape;1805;p93"/>
          <p:cNvSpPr/>
          <p:nvPr/>
        </p:nvSpPr>
        <p:spPr>
          <a:xfrm>
            <a:off x="4870755" y="2221602"/>
            <a:ext cx="3149100" cy="17970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Fairness can vary column-reduction approaches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1806" name="Google Shape;1806;p93"/>
          <p:cNvGrpSpPr/>
          <p:nvPr/>
        </p:nvGrpSpPr>
        <p:grpSpPr>
          <a:xfrm rot="789209">
            <a:off x="4004820" y="1861015"/>
            <a:ext cx="402368" cy="601358"/>
            <a:chOff x="7052678" y="3327363"/>
            <a:chExt cx="331509" cy="506763"/>
          </a:xfrm>
        </p:grpSpPr>
        <p:sp>
          <p:nvSpPr>
            <p:cNvPr id="1807" name="Google Shape;1807;p93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93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9" name="Google Shape;1809;p93"/>
          <p:cNvGrpSpPr/>
          <p:nvPr/>
        </p:nvGrpSpPr>
        <p:grpSpPr>
          <a:xfrm rot="-1609047">
            <a:off x="5087343" y="1861954"/>
            <a:ext cx="403852" cy="598590"/>
            <a:chOff x="7052678" y="3327363"/>
            <a:chExt cx="331509" cy="506763"/>
          </a:xfrm>
        </p:grpSpPr>
        <p:sp>
          <p:nvSpPr>
            <p:cNvPr id="1810" name="Google Shape;1810;p93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93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2" name="Google Shape;1812;p93"/>
          <p:cNvSpPr/>
          <p:nvPr/>
        </p:nvSpPr>
        <p:spPr>
          <a:xfrm>
            <a:off x="8019875" y="2691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93"/>
          <p:cNvSpPr/>
          <p:nvPr/>
        </p:nvSpPr>
        <p:spPr>
          <a:xfrm>
            <a:off x="7939100" y="1070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93"/>
          <p:cNvSpPr/>
          <p:nvPr/>
        </p:nvSpPr>
        <p:spPr>
          <a:xfrm>
            <a:off x="8692804" y="1070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/>
          <p:nvPr/>
        </p:nvSpPr>
        <p:spPr>
          <a:xfrm rot="5400000">
            <a:off x="8768988" y="1389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93"/>
          <p:cNvSpPr/>
          <p:nvPr/>
        </p:nvSpPr>
        <p:spPr>
          <a:xfrm>
            <a:off x="8019850" y="431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93"/>
          <p:cNvSpPr/>
          <p:nvPr/>
        </p:nvSpPr>
        <p:spPr>
          <a:xfrm>
            <a:off x="8019850" y="5934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93"/>
          <p:cNvSpPr/>
          <p:nvPr/>
        </p:nvSpPr>
        <p:spPr>
          <a:xfrm>
            <a:off x="8785200" y="65642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93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94"/>
          <p:cNvSpPr txBox="1"/>
          <p:nvPr/>
        </p:nvSpPr>
        <p:spPr>
          <a:xfrm>
            <a:off x="237500" y="98800"/>
            <a:ext cx="412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Questions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5" name="Google Shape;1825;p94"/>
          <p:cNvSpPr txBox="1"/>
          <p:nvPr/>
        </p:nvSpPr>
        <p:spPr>
          <a:xfrm>
            <a:off x="451325" y="1408300"/>
            <a:ext cx="86085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RQ1. </a:t>
            </a: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How can we design fairness aware re-ranking techniques for grid-based layouts?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RQ2. </a:t>
            </a: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How can we optimize grid-based ranking layout for group fairness in IAS when the size of column is being reduced?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    RQ2.a.</a:t>
            </a: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 How can we optimize truncated grid-based layout for group fairness ?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    </a:t>
            </a:r>
            <a:endParaRPr b="1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    RQ2.b. </a:t>
            </a: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How can we optimize re-wrapped grid-based layout for group fairness?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    RQ2.c. </a:t>
            </a:r>
            <a:r>
              <a:rPr lang="en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How can we optimize grid-based layout simultaneously for various screen sizes?</a:t>
            </a:r>
            <a:endParaRPr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26" name="Google Shape;1826;p94"/>
          <p:cNvSpPr/>
          <p:nvPr/>
        </p:nvSpPr>
        <p:spPr>
          <a:xfrm>
            <a:off x="8019875" y="2691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94"/>
          <p:cNvSpPr/>
          <p:nvPr/>
        </p:nvSpPr>
        <p:spPr>
          <a:xfrm>
            <a:off x="7939100" y="1070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94"/>
          <p:cNvSpPr/>
          <p:nvPr/>
        </p:nvSpPr>
        <p:spPr>
          <a:xfrm>
            <a:off x="8692804" y="1070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94"/>
          <p:cNvSpPr/>
          <p:nvPr/>
        </p:nvSpPr>
        <p:spPr>
          <a:xfrm rot="5400000">
            <a:off x="8768988" y="1389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94"/>
          <p:cNvSpPr/>
          <p:nvPr/>
        </p:nvSpPr>
        <p:spPr>
          <a:xfrm>
            <a:off x="8019850" y="431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1" name="Google Shape;1831;p94"/>
          <p:cNvSpPr/>
          <p:nvPr/>
        </p:nvSpPr>
        <p:spPr>
          <a:xfrm>
            <a:off x="8019850" y="5934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94"/>
          <p:cNvSpPr/>
          <p:nvPr/>
        </p:nvSpPr>
        <p:spPr>
          <a:xfrm>
            <a:off x="8785200" y="65642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94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5"/>
          <p:cNvSpPr/>
          <p:nvPr/>
        </p:nvSpPr>
        <p:spPr>
          <a:xfrm>
            <a:off x="1146125" y="1115150"/>
            <a:ext cx="6598500" cy="37956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5"/>
          <p:cNvSpPr txBox="1"/>
          <p:nvPr/>
        </p:nvSpPr>
        <p:spPr>
          <a:xfrm>
            <a:off x="246475" y="98050"/>
            <a:ext cx="394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Research Tasks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40" name="Google Shape;1840;p95"/>
          <p:cNvSpPr/>
          <p:nvPr/>
        </p:nvSpPr>
        <p:spPr>
          <a:xfrm>
            <a:off x="1493875" y="1380663"/>
            <a:ext cx="3827100" cy="770100"/>
          </a:xfrm>
          <a:prstGeom prst="roundRect">
            <a:avLst>
              <a:gd fmla="val 9539" name="adj"/>
            </a:avLst>
          </a:prstGeom>
          <a:solidFill>
            <a:schemeClr val="lt1"/>
          </a:solidFill>
          <a:ln cap="flat" cmpd="sng" w="3810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Design Fairness-Aware Re-ranking Techniques for Grid-based Layouts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41" name="Google Shape;1841;p95"/>
          <p:cNvSpPr/>
          <p:nvPr/>
        </p:nvSpPr>
        <p:spPr>
          <a:xfrm>
            <a:off x="3442700" y="2649925"/>
            <a:ext cx="3827100" cy="770100"/>
          </a:xfrm>
          <a:prstGeom prst="roundRect">
            <a:avLst>
              <a:gd fmla="val 9539" name="adj"/>
            </a:avLst>
          </a:prstGeom>
          <a:solidFill>
            <a:schemeClr val="lt1"/>
          </a:solidFill>
          <a:ln cap="flat" cmpd="sng" w="3810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Optimize Grid-based Layout for both Column Reduction Approaches</a:t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42" name="Google Shape;1842;p95"/>
          <p:cNvSpPr/>
          <p:nvPr/>
        </p:nvSpPr>
        <p:spPr>
          <a:xfrm>
            <a:off x="1637175" y="3919163"/>
            <a:ext cx="3827100" cy="770100"/>
          </a:xfrm>
          <a:prstGeom prst="roundRect">
            <a:avLst>
              <a:gd fmla="val 9539" name="adj"/>
            </a:avLst>
          </a:prstGeom>
          <a:solidFill>
            <a:schemeClr val="lt1"/>
          </a:solidFill>
          <a:ln cap="flat" cmpd="sng" w="38100">
            <a:solidFill>
              <a:srgbClr val="3D40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Optimize Grid-based Layout Simultaneously for Screen Sizes</a:t>
            </a:r>
            <a:endParaRPr/>
          </a:p>
        </p:txBody>
      </p:sp>
      <p:sp>
        <p:nvSpPr>
          <p:cNvPr id="1843" name="Google Shape;1843;p95"/>
          <p:cNvSpPr/>
          <p:nvPr/>
        </p:nvSpPr>
        <p:spPr>
          <a:xfrm>
            <a:off x="4626300" y="670750"/>
            <a:ext cx="233100" cy="211200"/>
          </a:xfrm>
          <a:prstGeom prst="ellipse">
            <a:avLst/>
          </a:prstGeom>
          <a:solidFill>
            <a:srgbClr val="F2622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4" name="Google Shape;1844;p95"/>
          <p:cNvCxnSpPr>
            <a:stCxn id="1843" idx="3"/>
          </p:cNvCxnSpPr>
          <p:nvPr/>
        </p:nvCxnSpPr>
        <p:spPr>
          <a:xfrm flipH="1">
            <a:off x="3999837" y="851020"/>
            <a:ext cx="660600" cy="256800"/>
          </a:xfrm>
          <a:prstGeom prst="straightConnector1">
            <a:avLst/>
          </a:prstGeom>
          <a:noFill/>
          <a:ln cap="flat" cmpd="sng" w="19050">
            <a:solidFill>
              <a:srgbClr val="0934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5" name="Google Shape;1845;p95"/>
          <p:cNvCxnSpPr>
            <a:stCxn id="1843" idx="5"/>
          </p:cNvCxnSpPr>
          <p:nvPr/>
        </p:nvCxnSpPr>
        <p:spPr>
          <a:xfrm>
            <a:off x="4825263" y="851020"/>
            <a:ext cx="639000" cy="264000"/>
          </a:xfrm>
          <a:prstGeom prst="straightConnector1">
            <a:avLst/>
          </a:prstGeom>
          <a:noFill/>
          <a:ln cap="flat" cmpd="sng" w="19050">
            <a:solidFill>
              <a:srgbClr val="09347A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46" name="Google Shape;1846;p95"/>
          <p:cNvGrpSpPr/>
          <p:nvPr/>
        </p:nvGrpSpPr>
        <p:grpSpPr>
          <a:xfrm rot="-1575259">
            <a:off x="1730301" y="3569766"/>
            <a:ext cx="314380" cy="459419"/>
            <a:chOff x="7052678" y="3327363"/>
            <a:chExt cx="331509" cy="506763"/>
          </a:xfrm>
        </p:grpSpPr>
        <p:sp>
          <p:nvSpPr>
            <p:cNvPr id="1847" name="Google Shape;1847;p95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95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9" name="Google Shape;1849;p95"/>
          <p:cNvGrpSpPr/>
          <p:nvPr/>
        </p:nvGrpSpPr>
        <p:grpSpPr>
          <a:xfrm>
            <a:off x="6952441" y="2295090"/>
            <a:ext cx="317354" cy="454718"/>
            <a:chOff x="7052678" y="3327363"/>
            <a:chExt cx="331509" cy="506763"/>
          </a:xfrm>
        </p:grpSpPr>
        <p:sp>
          <p:nvSpPr>
            <p:cNvPr id="1850" name="Google Shape;1850;p95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95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2" name="Google Shape;1852;p95"/>
          <p:cNvGrpSpPr/>
          <p:nvPr/>
        </p:nvGrpSpPr>
        <p:grpSpPr>
          <a:xfrm rot="-1575259">
            <a:off x="1440551" y="1149666"/>
            <a:ext cx="314380" cy="459419"/>
            <a:chOff x="7052678" y="3327363"/>
            <a:chExt cx="331509" cy="506763"/>
          </a:xfrm>
        </p:grpSpPr>
        <p:sp>
          <p:nvSpPr>
            <p:cNvPr id="1853" name="Google Shape;1853;p95"/>
            <p:cNvSpPr/>
            <p:nvPr/>
          </p:nvSpPr>
          <p:spPr>
            <a:xfrm rot="1186565">
              <a:off x="7136441" y="3348830"/>
              <a:ext cx="28373" cy="495391"/>
            </a:xfrm>
            <a:prstGeom prst="rect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95"/>
            <p:cNvSpPr/>
            <p:nvPr/>
          </p:nvSpPr>
          <p:spPr>
            <a:xfrm>
              <a:off x="7052687" y="3327363"/>
              <a:ext cx="331500" cy="331500"/>
            </a:xfrm>
            <a:prstGeom prst="ellipse">
              <a:avLst/>
            </a:prstGeom>
            <a:solidFill>
              <a:srgbClr val="3D4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5" name="Google Shape;1855;p95"/>
          <p:cNvSpPr/>
          <p:nvPr/>
        </p:nvSpPr>
        <p:spPr>
          <a:xfrm>
            <a:off x="8019875" y="2691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95"/>
          <p:cNvSpPr/>
          <p:nvPr/>
        </p:nvSpPr>
        <p:spPr>
          <a:xfrm>
            <a:off x="7939100" y="1070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7" name="Google Shape;1857;p95"/>
          <p:cNvSpPr/>
          <p:nvPr/>
        </p:nvSpPr>
        <p:spPr>
          <a:xfrm>
            <a:off x="8692804" y="1070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95"/>
          <p:cNvSpPr/>
          <p:nvPr/>
        </p:nvSpPr>
        <p:spPr>
          <a:xfrm rot="5400000">
            <a:off x="8768988" y="1389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95"/>
          <p:cNvSpPr/>
          <p:nvPr/>
        </p:nvSpPr>
        <p:spPr>
          <a:xfrm>
            <a:off x="8019850" y="4312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95"/>
          <p:cNvSpPr/>
          <p:nvPr/>
        </p:nvSpPr>
        <p:spPr>
          <a:xfrm>
            <a:off x="8019850" y="5934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95"/>
          <p:cNvSpPr/>
          <p:nvPr/>
        </p:nvSpPr>
        <p:spPr>
          <a:xfrm>
            <a:off x="8785200" y="65642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95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96"/>
          <p:cNvSpPr txBox="1"/>
          <p:nvPr/>
        </p:nvSpPr>
        <p:spPr>
          <a:xfrm>
            <a:off x="246475" y="125725"/>
            <a:ext cx="697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Fairness-Aware Re-ranking 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Techniques for Grid-based Layouts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68" name="Google Shape;1868;p96"/>
          <p:cNvSpPr txBox="1"/>
          <p:nvPr/>
        </p:nvSpPr>
        <p:spPr>
          <a:xfrm>
            <a:off x="370050" y="2033450"/>
            <a:ext cx="86808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Livvic"/>
              <a:buAutoNum type="arabicPeriod"/>
            </a:pPr>
            <a:r>
              <a:rPr lang="en" sz="16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Component 2 will provide an insight on group exposure distribution in grid-based ranking</a:t>
            </a:r>
            <a:endParaRPr sz="16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Livvic"/>
              <a:buAutoNum type="arabicPeriod"/>
            </a:pPr>
            <a:r>
              <a:rPr lang="en" sz="16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Design a simple and preliminary re-ranking technique to optimize grid-based ranking for provider-side group fairness</a:t>
            </a:r>
            <a:endParaRPr sz="16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Livvic"/>
              <a:buAutoNum type="arabicPeriod"/>
            </a:pPr>
            <a:r>
              <a:rPr lang="en" sz="16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Design the technique as reusable for more suitable user attention models</a:t>
            </a:r>
            <a:endParaRPr sz="1600"/>
          </a:p>
        </p:txBody>
      </p:sp>
      <p:sp>
        <p:nvSpPr>
          <p:cNvPr id="1869" name="Google Shape;1869;p96"/>
          <p:cNvSpPr/>
          <p:nvPr/>
        </p:nvSpPr>
        <p:spPr>
          <a:xfrm>
            <a:off x="7454350" y="2878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p96"/>
          <p:cNvSpPr/>
          <p:nvPr/>
        </p:nvSpPr>
        <p:spPr>
          <a:xfrm>
            <a:off x="7373575" y="1257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1" name="Google Shape;1871;p96"/>
          <p:cNvSpPr/>
          <p:nvPr/>
        </p:nvSpPr>
        <p:spPr>
          <a:xfrm>
            <a:off x="8127279" y="1257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96"/>
          <p:cNvSpPr/>
          <p:nvPr/>
        </p:nvSpPr>
        <p:spPr>
          <a:xfrm rot="5400000">
            <a:off x="8203463" y="1576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6"/>
          <p:cNvSpPr/>
          <p:nvPr/>
        </p:nvSpPr>
        <p:spPr>
          <a:xfrm>
            <a:off x="7454325" y="4499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96"/>
          <p:cNvSpPr/>
          <p:nvPr/>
        </p:nvSpPr>
        <p:spPr>
          <a:xfrm>
            <a:off x="7454325" y="6121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96"/>
          <p:cNvSpPr/>
          <p:nvPr/>
        </p:nvSpPr>
        <p:spPr>
          <a:xfrm>
            <a:off x="8258922" y="654427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96"/>
          <p:cNvSpPr/>
          <p:nvPr/>
        </p:nvSpPr>
        <p:spPr>
          <a:xfrm>
            <a:off x="8357275" y="6544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96"/>
          <p:cNvSpPr/>
          <p:nvPr/>
        </p:nvSpPr>
        <p:spPr>
          <a:xfrm>
            <a:off x="8357275" y="78140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96"/>
          <p:cNvSpPr/>
          <p:nvPr/>
        </p:nvSpPr>
        <p:spPr>
          <a:xfrm>
            <a:off x="8357275" y="9083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96"/>
          <p:cNvSpPr/>
          <p:nvPr/>
        </p:nvSpPr>
        <p:spPr>
          <a:xfrm>
            <a:off x="8790175" y="69372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96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97"/>
          <p:cNvSpPr txBox="1"/>
          <p:nvPr/>
        </p:nvSpPr>
        <p:spPr>
          <a:xfrm>
            <a:off x="344575" y="2076275"/>
            <a:ext cx="85416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Livvic"/>
              <a:buAutoNum type="arabicPeriod"/>
            </a:pPr>
            <a:r>
              <a:rPr lang="en" sz="16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Component 2 will show how group fairness score changes across column-reduction approaches.</a:t>
            </a:r>
            <a:endParaRPr sz="16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Livvic"/>
              <a:buAutoNum type="arabicPeriod"/>
            </a:pPr>
            <a:r>
              <a:rPr lang="en" sz="16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Design group fairness-aware re-ranking technique for truncated grid-based ranking</a:t>
            </a:r>
            <a:endParaRPr sz="16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Livvic"/>
              <a:buAutoNum type="arabicPeriod"/>
            </a:pPr>
            <a:r>
              <a:rPr lang="en" sz="16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Design group fairness-aware re-ranking technique for re-wrapped grid-based ranking</a:t>
            </a:r>
            <a:endParaRPr sz="16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886" name="Google Shape;1886;p97"/>
          <p:cNvSpPr txBox="1"/>
          <p:nvPr/>
        </p:nvSpPr>
        <p:spPr>
          <a:xfrm>
            <a:off x="237500" y="107800"/>
            <a:ext cx="687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Optimize Grid-based Layout for both Column Reduction Approaches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87" name="Google Shape;1887;p97"/>
          <p:cNvSpPr/>
          <p:nvPr/>
        </p:nvSpPr>
        <p:spPr>
          <a:xfrm>
            <a:off x="7454350" y="2878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97"/>
          <p:cNvSpPr/>
          <p:nvPr/>
        </p:nvSpPr>
        <p:spPr>
          <a:xfrm>
            <a:off x="7373575" y="1257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97"/>
          <p:cNvSpPr/>
          <p:nvPr/>
        </p:nvSpPr>
        <p:spPr>
          <a:xfrm>
            <a:off x="8127279" y="1257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97"/>
          <p:cNvSpPr/>
          <p:nvPr/>
        </p:nvSpPr>
        <p:spPr>
          <a:xfrm rot="5400000">
            <a:off x="8203463" y="1576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7"/>
          <p:cNvSpPr/>
          <p:nvPr/>
        </p:nvSpPr>
        <p:spPr>
          <a:xfrm>
            <a:off x="7454325" y="4499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97"/>
          <p:cNvSpPr/>
          <p:nvPr/>
        </p:nvSpPr>
        <p:spPr>
          <a:xfrm>
            <a:off x="7454325" y="6121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97"/>
          <p:cNvSpPr/>
          <p:nvPr/>
        </p:nvSpPr>
        <p:spPr>
          <a:xfrm>
            <a:off x="8258922" y="654427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97"/>
          <p:cNvSpPr/>
          <p:nvPr/>
        </p:nvSpPr>
        <p:spPr>
          <a:xfrm>
            <a:off x="8357275" y="6544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97"/>
          <p:cNvSpPr/>
          <p:nvPr/>
        </p:nvSpPr>
        <p:spPr>
          <a:xfrm>
            <a:off x="8357275" y="78140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97"/>
          <p:cNvSpPr/>
          <p:nvPr/>
        </p:nvSpPr>
        <p:spPr>
          <a:xfrm>
            <a:off x="8357275" y="9083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97"/>
          <p:cNvSpPr/>
          <p:nvPr/>
        </p:nvSpPr>
        <p:spPr>
          <a:xfrm>
            <a:off x="8763225" y="820700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97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98"/>
          <p:cNvSpPr txBox="1"/>
          <p:nvPr/>
        </p:nvSpPr>
        <p:spPr>
          <a:xfrm>
            <a:off x="516600" y="2076288"/>
            <a:ext cx="7914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Livvic"/>
              <a:buAutoNum type="arabicPeriod"/>
            </a:pPr>
            <a:r>
              <a:rPr lang="en" sz="16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Component 2 will show how group fairness score changes across column size.</a:t>
            </a:r>
            <a:endParaRPr sz="16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Livvic"/>
              <a:buAutoNum type="arabicPeriod"/>
            </a:pPr>
            <a:r>
              <a:rPr lang="en" sz="1600">
                <a:solidFill>
                  <a:srgbClr val="073763"/>
                </a:solidFill>
                <a:latin typeface="Livvic"/>
                <a:ea typeface="Livvic"/>
                <a:cs typeface="Livvic"/>
                <a:sym typeface="Livvic"/>
              </a:rPr>
              <a:t>Design group fairness-aware re-ranking technique that will optimize grid-based ranking when device is uncertain</a:t>
            </a:r>
            <a:endParaRPr sz="1600">
              <a:solidFill>
                <a:srgbClr val="073763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04" name="Google Shape;1904;p98"/>
          <p:cNvSpPr txBox="1"/>
          <p:nvPr/>
        </p:nvSpPr>
        <p:spPr>
          <a:xfrm>
            <a:off x="237500" y="107800"/>
            <a:ext cx="600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Optimize Grid-based Layout Simultaneously for Screen Sizes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5" name="Google Shape;1905;p98"/>
          <p:cNvSpPr/>
          <p:nvPr/>
        </p:nvSpPr>
        <p:spPr>
          <a:xfrm>
            <a:off x="7454350" y="2878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98"/>
          <p:cNvSpPr/>
          <p:nvPr/>
        </p:nvSpPr>
        <p:spPr>
          <a:xfrm>
            <a:off x="7373575" y="1257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98"/>
          <p:cNvSpPr/>
          <p:nvPr/>
        </p:nvSpPr>
        <p:spPr>
          <a:xfrm>
            <a:off x="8127279" y="1257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98"/>
          <p:cNvSpPr/>
          <p:nvPr/>
        </p:nvSpPr>
        <p:spPr>
          <a:xfrm rot="5400000">
            <a:off x="8203463" y="1576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98"/>
          <p:cNvSpPr/>
          <p:nvPr/>
        </p:nvSpPr>
        <p:spPr>
          <a:xfrm>
            <a:off x="7454325" y="4499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98"/>
          <p:cNvSpPr/>
          <p:nvPr/>
        </p:nvSpPr>
        <p:spPr>
          <a:xfrm>
            <a:off x="7454325" y="6121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98"/>
          <p:cNvSpPr/>
          <p:nvPr/>
        </p:nvSpPr>
        <p:spPr>
          <a:xfrm>
            <a:off x="8258922" y="654427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98"/>
          <p:cNvSpPr/>
          <p:nvPr/>
        </p:nvSpPr>
        <p:spPr>
          <a:xfrm>
            <a:off x="8357275" y="6544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3" name="Google Shape;1913;p98"/>
          <p:cNvSpPr/>
          <p:nvPr/>
        </p:nvSpPr>
        <p:spPr>
          <a:xfrm>
            <a:off x="8357275" y="78140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Google Shape;1914;p98"/>
          <p:cNvSpPr/>
          <p:nvPr/>
        </p:nvSpPr>
        <p:spPr>
          <a:xfrm>
            <a:off x="8357275" y="9083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98"/>
          <p:cNvSpPr/>
          <p:nvPr/>
        </p:nvSpPr>
        <p:spPr>
          <a:xfrm>
            <a:off x="8763225" y="94767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98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99"/>
          <p:cNvSpPr txBox="1"/>
          <p:nvPr/>
        </p:nvSpPr>
        <p:spPr>
          <a:xfrm>
            <a:off x="896163" y="1294513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8686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 b="1" sz="2400">
              <a:solidFill>
                <a:srgbClr val="EC868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2" name="Google Shape;1922;p99"/>
          <p:cNvSpPr txBox="1"/>
          <p:nvPr/>
        </p:nvSpPr>
        <p:spPr>
          <a:xfrm>
            <a:off x="896175" y="1878375"/>
            <a:ext cx="38142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Provide preliminary and reusable re-ranking techniques for grid-based ranking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23" name="Google Shape;1923;p99"/>
          <p:cNvSpPr txBox="1"/>
          <p:nvPr/>
        </p:nvSpPr>
        <p:spPr>
          <a:xfrm>
            <a:off x="4896488" y="1294513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8686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 b="1" sz="2400">
              <a:solidFill>
                <a:srgbClr val="EC868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4" name="Google Shape;1924;p99"/>
          <p:cNvSpPr txBox="1"/>
          <p:nvPr/>
        </p:nvSpPr>
        <p:spPr>
          <a:xfrm>
            <a:off x="4896500" y="1878375"/>
            <a:ext cx="40101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Provide insights on fairness optimization when device is uncertain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25" name="Google Shape;1925;p99"/>
          <p:cNvSpPr txBox="1"/>
          <p:nvPr/>
        </p:nvSpPr>
        <p:spPr>
          <a:xfrm>
            <a:off x="2574563" y="2879975"/>
            <a:ext cx="82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C8686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 b="1" sz="2400">
              <a:solidFill>
                <a:srgbClr val="EC868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6" name="Google Shape;1926;p99"/>
          <p:cNvSpPr txBox="1"/>
          <p:nvPr/>
        </p:nvSpPr>
        <p:spPr>
          <a:xfrm>
            <a:off x="2574575" y="3484900"/>
            <a:ext cx="38142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Provide insights on fairness optimization suitable for column reduction approaches</a:t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27" name="Google Shape;1927;p99"/>
          <p:cNvSpPr txBox="1"/>
          <p:nvPr/>
        </p:nvSpPr>
        <p:spPr>
          <a:xfrm>
            <a:off x="237500" y="107800"/>
            <a:ext cx="600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Expected Contribution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28" name="Google Shape;1928;p99"/>
          <p:cNvSpPr/>
          <p:nvPr/>
        </p:nvSpPr>
        <p:spPr>
          <a:xfrm>
            <a:off x="7454350" y="287850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1</a:t>
            </a:r>
            <a:endParaRPr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Google Shape;1929;p99"/>
          <p:cNvSpPr/>
          <p:nvPr/>
        </p:nvSpPr>
        <p:spPr>
          <a:xfrm>
            <a:off x="7373575" y="125725"/>
            <a:ext cx="9837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99"/>
          <p:cNvSpPr/>
          <p:nvPr/>
        </p:nvSpPr>
        <p:spPr>
          <a:xfrm>
            <a:off x="8127279" y="125725"/>
            <a:ext cx="229800" cy="16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99"/>
          <p:cNvSpPr/>
          <p:nvPr/>
        </p:nvSpPr>
        <p:spPr>
          <a:xfrm rot="5400000">
            <a:off x="8203463" y="157658"/>
            <a:ext cx="77400" cy="981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9"/>
          <p:cNvSpPr/>
          <p:nvPr/>
        </p:nvSpPr>
        <p:spPr>
          <a:xfrm>
            <a:off x="7454325" y="44997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Component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99"/>
          <p:cNvSpPr/>
          <p:nvPr/>
        </p:nvSpPr>
        <p:spPr>
          <a:xfrm>
            <a:off x="7454325" y="612125"/>
            <a:ext cx="902700" cy="162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Component 3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99"/>
          <p:cNvSpPr/>
          <p:nvPr/>
        </p:nvSpPr>
        <p:spPr>
          <a:xfrm>
            <a:off x="8258922" y="654427"/>
            <a:ext cx="98100" cy="77400"/>
          </a:xfrm>
          <a:prstGeom prst="homePlate">
            <a:avLst>
              <a:gd fmla="val 50000" name="adj"/>
            </a:avLst>
          </a:prstGeom>
          <a:solidFill>
            <a:srgbClr val="FFFFFF">
              <a:alpha val="902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99"/>
          <p:cNvSpPr/>
          <p:nvPr/>
        </p:nvSpPr>
        <p:spPr>
          <a:xfrm>
            <a:off x="8357275" y="654425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p99"/>
          <p:cNvSpPr/>
          <p:nvPr/>
        </p:nvSpPr>
        <p:spPr>
          <a:xfrm>
            <a:off x="8357275" y="781401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6D9EEB"/>
                </a:solidFill>
                <a:latin typeface="Calibri"/>
                <a:ea typeface="Calibri"/>
                <a:cs typeface="Calibri"/>
                <a:sym typeface="Calibri"/>
              </a:rPr>
              <a:t>Task 2</a:t>
            </a:r>
            <a:endParaRPr b="1" sz="900">
              <a:solidFill>
                <a:srgbClr val="6D9EE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99"/>
          <p:cNvSpPr/>
          <p:nvPr/>
        </p:nvSpPr>
        <p:spPr>
          <a:xfrm>
            <a:off x="8357275" y="908376"/>
            <a:ext cx="528900" cy="114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Calibri"/>
                <a:ea typeface="Calibri"/>
                <a:cs typeface="Calibri"/>
                <a:sym typeface="Calibri"/>
              </a:rPr>
              <a:t>Task 3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99"/>
          <p:cNvSpPr/>
          <p:nvPr/>
        </p:nvSpPr>
        <p:spPr>
          <a:xfrm>
            <a:off x="8763225" y="947675"/>
            <a:ext cx="45000" cy="36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99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0" name="Google Shape;194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300" y="2475111"/>
            <a:ext cx="983700" cy="1332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7"/>
          <p:cNvPicPr preferRelativeResize="0"/>
          <p:nvPr/>
        </p:nvPicPr>
        <p:blipFill rotWithShape="1">
          <a:blip r:embed="rId3">
            <a:alphaModFix/>
          </a:blip>
          <a:srcRect b="71642" l="0" r="0" t="0"/>
          <a:stretch/>
        </p:blipFill>
        <p:spPr>
          <a:xfrm>
            <a:off x="556550" y="2765825"/>
            <a:ext cx="5896426" cy="219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 rotWithShape="1">
          <a:blip r:embed="rId4">
            <a:alphaModFix/>
          </a:blip>
          <a:srcRect b="67902" l="0" r="0" t="0"/>
          <a:stretch/>
        </p:blipFill>
        <p:spPr>
          <a:xfrm>
            <a:off x="0" y="258475"/>
            <a:ext cx="4315050" cy="19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 rotWithShape="1">
          <a:blip r:embed="rId5">
            <a:alphaModFix/>
          </a:blip>
          <a:srcRect b="62724" l="0" r="0" t="0"/>
          <a:stretch/>
        </p:blipFill>
        <p:spPr>
          <a:xfrm>
            <a:off x="4487225" y="258475"/>
            <a:ext cx="4606076" cy="22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8200" y="2228975"/>
            <a:ext cx="1123100" cy="17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100"/>
          <p:cNvSpPr txBox="1"/>
          <p:nvPr/>
        </p:nvSpPr>
        <p:spPr>
          <a:xfrm>
            <a:off x="713250" y="15267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Publications and Target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46" name="Google Shape;1946;p100"/>
          <p:cNvSpPr/>
          <p:nvPr/>
        </p:nvSpPr>
        <p:spPr>
          <a:xfrm>
            <a:off x="702450" y="738225"/>
            <a:ext cx="4215000" cy="412200"/>
          </a:xfrm>
          <a:prstGeom prst="roundRect">
            <a:avLst>
              <a:gd fmla="val 16667" name="adj"/>
            </a:avLst>
          </a:prstGeom>
          <a:solidFill>
            <a:srgbClr val="E07A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Fairness in Ranking in Information Access Systems</a:t>
            </a:r>
            <a:endParaRPr sz="1000">
              <a:solidFill>
                <a:schemeClr val="dk1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947" name="Google Shape;1947;p100"/>
          <p:cNvSpPr/>
          <p:nvPr/>
        </p:nvSpPr>
        <p:spPr>
          <a:xfrm>
            <a:off x="697050" y="1325650"/>
            <a:ext cx="4215000" cy="211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48" name="Google Shape;1948;p100"/>
          <p:cNvSpPr/>
          <p:nvPr/>
        </p:nvSpPr>
        <p:spPr>
          <a:xfrm>
            <a:off x="833401" y="1381363"/>
            <a:ext cx="3958500" cy="243000"/>
          </a:xfrm>
          <a:prstGeom prst="roundRect">
            <a:avLst>
              <a:gd fmla="val 16667" name="adj"/>
            </a:avLst>
          </a:prstGeom>
          <a:solidFill>
            <a:srgbClr val="E07A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 SemiBold"/>
                <a:ea typeface="Livvic SemiBold"/>
                <a:cs typeface="Livvic SemiBold"/>
                <a:sym typeface="Livvic SemiBold"/>
              </a:rPr>
              <a:t>Analyzing Fair Ranking Metrics</a:t>
            </a:r>
            <a:endParaRPr sz="900"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949" name="Google Shape;1949;p100"/>
          <p:cNvSpPr/>
          <p:nvPr/>
        </p:nvSpPr>
        <p:spPr>
          <a:xfrm>
            <a:off x="808050" y="1687005"/>
            <a:ext cx="4014600" cy="349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A. Raj, C. Wood, A. Montoly, and M. D. Ekstrand. Comparing fair ranking metrics (FAccTRec 2020)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50" name="Google Shape;1950;p100"/>
          <p:cNvSpPr/>
          <p:nvPr/>
        </p:nvSpPr>
        <p:spPr>
          <a:xfrm>
            <a:off x="808050" y="2254262"/>
            <a:ext cx="4014600" cy="349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A. Raj and M. D. Ekstrand.Measuring Fairness in Ranked Results: An Analytical and Empirical comparison. (SIGIR 2022)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51" name="Google Shape;1951;p100"/>
          <p:cNvSpPr/>
          <p:nvPr/>
        </p:nvSpPr>
        <p:spPr>
          <a:xfrm>
            <a:off x="707850" y="3703775"/>
            <a:ext cx="4215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52" name="Google Shape;1952;p100"/>
          <p:cNvSpPr/>
          <p:nvPr/>
        </p:nvSpPr>
        <p:spPr>
          <a:xfrm>
            <a:off x="764388" y="3755390"/>
            <a:ext cx="4080300" cy="189000"/>
          </a:xfrm>
          <a:prstGeom prst="roundRect">
            <a:avLst>
              <a:gd fmla="val 16667" name="adj"/>
            </a:avLst>
          </a:prstGeom>
          <a:solidFill>
            <a:srgbClr val="E07A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 SemiBold"/>
                <a:ea typeface="Livvic SemiBold"/>
                <a:cs typeface="Livvic SemiBold"/>
                <a:sym typeface="Livvic SemiBold"/>
              </a:rPr>
              <a:t>Beyond Linear Ranking Fairness</a:t>
            </a:r>
            <a:endParaRPr sz="900"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953" name="Google Shape;1953;p100"/>
          <p:cNvSpPr/>
          <p:nvPr/>
        </p:nvSpPr>
        <p:spPr>
          <a:xfrm>
            <a:off x="764388" y="3985629"/>
            <a:ext cx="4080300" cy="2511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Targeting SIGIR 2023 (January  31st)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54" name="Google Shape;1954;p100"/>
          <p:cNvSpPr/>
          <p:nvPr/>
        </p:nvSpPr>
        <p:spPr>
          <a:xfrm>
            <a:off x="707850" y="4516000"/>
            <a:ext cx="4215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55" name="Google Shape;1955;p100"/>
          <p:cNvSpPr/>
          <p:nvPr/>
        </p:nvSpPr>
        <p:spPr>
          <a:xfrm>
            <a:off x="764391" y="4551403"/>
            <a:ext cx="4080300" cy="172500"/>
          </a:xfrm>
          <a:prstGeom prst="roundRect">
            <a:avLst>
              <a:gd fmla="val 16667" name="adj"/>
            </a:avLst>
          </a:prstGeom>
          <a:solidFill>
            <a:srgbClr val="E07A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 SemiBold"/>
                <a:ea typeface="Livvic SemiBold"/>
                <a:cs typeface="Livvic SemiBold"/>
                <a:sym typeface="Livvic SemiBold"/>
              </a:rPr>
              <a:t>Fairness-Aware Grid-Based Ranking</a:t>
            </a:r>
            <a:endParaRPr sz="900"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956" name="Google Shape;1956;p100"/>
          <p:cNvSpPr/>
          <p:nvPr/>
        </p:nvSpPr>
        <p:spPr>
          <a:xfrm>
            <a:off x="764328" y="4791735"/>
            <a:ext cx="4080300" cy="271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Targeting RecSys 2023 (May)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57" name="Google Shape;1957;p100"/>
          <p:cNvSpPr/>
          <p:nvPr/>
        </p:nvSpPr>
        <p:spPr>
          <a:xfrm>
            <a:off x="836101" y="2843552"/>
            <a:ext cx="3958500" cy="243000"/>
          </a:xfrm>
          <a:prstGeom prst="roundRect">
            <a:avLst>
              <a:gd fmla="val 16667" name="adj"/>
            </a:avLst>
          </a:prstGeom>
          <a:solidFill>
            <a:srgbClr val="E07A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 SemiBold"/>
                <a:ea typeface="Livvic SemiBold"/>
                <a:cs typeface="Livvic SemiBold"/>
                <a:sym typeface="Livvic SemiBold"/>
              </a:rPr>
              <a:t>Simulation Study</a:t>
            </a:r>
            <a:endParaRPr sz="900"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958" name="Google Shape;1958;p100"/>
          <p:cNvSpPr/>
          <p:nvPr/>
        </p:nvSpPr>
        <p:spPr>
          <a:xfrm>
            <a:off x="833400" y="3098028"/>
            <a:ext cx="3958500" cy="243000"/>
          </a:xfrm>
          <a:prstGeom prst="roundRect">
            <a:avLst>
              <a:gd fmla="val 16667" name="adj"/>
            </a:avLst>
          </a:prstGeom>
          <a:solidFill>
            <a:srgbClr val="F4F1D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Targeting TOIS 2023 (March))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59" name="Google Shape;1959;p100"/>
          <p:cNvSpPr/>
          <p:nvPr/>
        </p:nvSpPr>
        <p:spPr>
          <a:xfrm>
            <a:off x="2615825" y="2053850"/>
            <a:ext cx="107700" cy="17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00"/>
          <p:cNvSpPr/>
          <p:nvPr/>
        </p:nvSpPr>
        <p:spPr>
          <a:xfrm>
            <a:off x="2615825" y="2631363"/>
            <a:ext cx="107700" cy="17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00"/>
          <p:cNvSpPr/>
          <p:nvPr/>
        </p:nvSpPr>
        <p:spPr>
          <a:xfrm>
            <a:off x="2615825" y="3473825"/>
            <a:ext cx="107700" cy="17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00"/>
          <p:cNvSpPr/>
          <p:nvPr/>
        </p:nvSpPr>
        <p:spPr>
          <a:xfrm>
            <a:off x="2615825" y="4311079"/>
            <a:ext cx="107700" cy="172500"/>
          </a:xfrm>
          <a:prstGeom prst="downArrow">
            <a:avLst>
              <a:gd fmla="val 50000" name="adj1"/>
              <a:gd fmla="val 42572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00"/>
          <p:cNvSpPr/>
          <p:nvPr/>
        </p:nvSpPr>
        <p:spPr>
          <a:xfrm>
            <a:off x="2615825" y="1150350"/>
            <a:ext cx="107700" cy="17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00"/>
          <p:cNvSpPr/>
          <p:nvPr/>
        </p:nvSpPr>
        <p:spPr>
          <a:xfrm>
            <a:off x="5547550" y="750650"/>
            <a:ext cx="2675100" cy="301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65" name="Google Shape;1965;p100"/>
          <p:cNvSpPr/>
          <p:nvPr/>
        </p:nvSpPr>
        <p:spPr>
          <a:xfrm>
            <a:off x="5673200" y="848250"/>
            <a:ext cx="2396700" cy="302100"/>
          </a:xfrm>
          <a:prstGeom prst="roundRect">
            <a:avLst>
              <a:gd fmla="val 16667" name="adj"/>
            </a:avLst>
          </a:prstGeom>
          <a:solidFill>
            <a:srgbClr val="E07A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 SemiBold"/>
                <a:ea typeface="Livvic SemiBold"/>
                <a:cs typeface="Livvic SemiBold"/>
                <a:sym typeface="Livvic SemiBold"/>
              </a:rPr>
              <a:t>Gender Stereotypes in IAS</a:t>
            </a:r>
            <a:endParaRPr sz="900"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966" name="Google Shape;1966;p100"/>
          <p:cNvSpPr/>
          <p:nvPr/>
        </p:nvSpPr>
        <p:spPr>
          <a:xfrm>
            <a:off x="5611156" y="1279499"/>
            <a:ext cx="2547900" cy="1141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A. Raj, A. Milton, and M. D. Ekstrand. Pink for princesses, blue for superheroes: The need to examine gender stereotypes in kid’s products in search and recommendations. (IDC KidRec 2021)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67" name="Google Shape;1967;p100"/>
          <p:cNvSpPr/>
          <p:nvPr/>
        </p:nvSpPr>
        <p:spPr>
          <a:xfrm>
            <a:off x="5611145" y="2778050"/>
            <a:ext cx="2547900" cy="822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ivvic"/>
                <a:ea typeface="Livvic"/>
                <a:cs typeface="Livvic"/>
                <a:sym typeface="Livvic"/>
              </a:rPr>
              <a:t>A. Raj and M. D. Ekstrand. Fire dragon and unicorn princess; gender stereotypes and children’s products in search engine responses. (SIGIR eCom 2022)</a:t>
            </a:r>
            <a:endParaRPr sz="90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68" name="Google Shape;1968;p100"/>
          <p:cNvSpPr/>
          <p:nvPr/>
        </p:nvSpPr>
        <p:spPr>
          <a:xfrm>
            <a:off x="6811597" y="2448475"/>
            <a:ext cx="147000" cy="30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00"/>
          <p:cNvSpPr/>
          <p:nvPr/>
        </p:nvSpPr>
        <p:spPr>
          <a:xfrm>
            <a:off x="5017925" y="862325"/>
            <a:ext cx="398700" cy="17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00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01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76" name="Google Shape;1976;p101"/>
          <p:cNvGraphicFramePr/>
          <p:nvPr/>
        </p:nvGraphicFramePr>
        <p:xfrm>
          <a:off x="0" y="32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{33F51AC9-963B-4372-B14B-39B3078D18DE}</a:tableStyleId>
              </a:tblPr>
              <a:tblGrid>
                <a:gridCol w="922575"/>
                <a:gridCol w="533150"/>
                <a:gridCol w="477175"/>
                <a:gridCol w="520825"/>
                <a:gridCol w="617700"/>
                <a:gridCol w="564525"/>
                <a:gridCol w="575550"/>
                <a:gridCol w="595825"/>
                <a:gridCol w="510375"/>
                <a:gridCol w="596825"/>
                <a:gridCol w="564550"/>
                <a:gridCol w="553750"/>
                <a:gridCol w="521525"/>
                <a:gridCol w="564550"/>
                <a:gridCol w="543000"/>
                <a:gridCol w="543025"/>
              </a:tblGrid>
              <a:tr h="2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2018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2019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2020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2021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2022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2023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Fall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Spr.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Sum.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Fall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Spr.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Sum.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Fall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Spr.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Sum.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Fall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Spr.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Sum.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Fall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Spr.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Livvic"/>
                          <a:ea typeface="Livvic"/>
                          <a:cs typeface="Livvic"/>
                          <a:sym typeface="Livvic"/>
                        </a:rPr>
                        <a:t>Sum.</a:t>
                      </a:r>
                      <a:endParaRPr b="1" sz="10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Livvic"/>
                          <a:ea typeface="Livvic"/>
                          <a:cs typeface="Livvic"/>
                          <a:sym typeface="Livvic"/>
                        </a:rPr>
                        <a:t>Coursework</a:t>
                      </a:r>
                      <a:endParaRPr b="1" sz="8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Livvic"/>
                          <a:ea typeface="Livvic"/>
                          <a:cs typeface="Livvic"/>
                          <a:sym typeface="Livvic"/>
                        </a:rPr>
                        <a:t>Component  1</a:t>
                      </a:r>
                      <a:endParaRPr b="1" sz="8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</a:tr>
              <a:tr h="489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Livvic"/>
                          <a:ea typeface="Livvic"/>
                          <a:cs typeface="Livvic"/>
                          <a:sym typeface="Livvic"/>
                        </a:rPr>
                        <a:t>Comprehensive Exam</a:t>
                      </a:r>
                      <a:endParaRPr b="1" sz="8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Livvic"/>
                          <a:ea typeface="Livvic"/>
                          <a:cs typeface="Livvic"/>
                          <a:sym typeface="Livvic"/>
                        </a:rPr>
                        <a:t>Research Publication</a:t>
                      </a:r>
                      <a:endParaRPr b="1" sz="8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Livvic"/>
                          <a:ea typeface="Livvic"/>
                          <a:cs typeface="Livvic"/>
                          <a:sym typeface="Livvic"/>
                        </a:rPr>
                        <a:t>Internship</a:t>
                      </a:r>
                      <a:endParaRPr b="1" sz="8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Livvic"/>
                          <a:ea typeface="Livvic"/>
                          <a:cs typeface="Livvic"/>
                          <a:sym typeface="Livvic"/>
                        </a:rPr>
                        <a:t>(Microsoft)</a:t>
                      </a:r>
                      <a:endParaRPr b="1" sz="8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Livvic"/>
                          <a:ea typeface="Livvic"/>
                          <a:cs typeface="Livvic"/>
                          <a:sym typeface="Livvic"/>
                        </a:rPr>
                        <a:t>Proposal Defense</a:t>
                      </a:r>
                      <a:endParaRPr b="1" sz="8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Livvic"/>
                          <a:ea typeface="Livvic"/>
                          <a:cs typeface="Livvic"/>
                          <a:sym typeface="Livvic"/>
                        </a:rPr>
                        <a:t>Component  2</a:t>
                      </a:r>
                      <a:endParaRPr b="1" sz="8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Livvic"/>
                          <a:ea typeface="Livvic"/>
                          <a:cs typeface="Livvic"/>
                          <a:sym typeface="Livvic"/>
                        </a:rPr>
                        <a:t>Component 3</a:t>
                      </a:r>
                      <a:endParaRPr b="1" sz="8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Livvic"/>
                          <a:ea typeface="Livvic"/>
                          <a:cs typeface="Livvic"/>
                          <a:sym typeface="Livvic"/>
                        </a:rPr>
                        <a:t>Final Defense</a:t>
                      </a:r>
                      <a:endParaRPr b="1" sz="800"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Livvic Medium"/>
                        <a:ea typeface="Livvic Medium"/>
                        <a:cs typeface="Livvic Medium"/>
                        <a:sym typeface="Livvic Medium"/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02"/>
          <p:cNvSpPr txBox="1"/>
          <p:nvPr/>
        </p:nvSpPr>
        <p:spPr>
          <a:xfrm>
            <a:off x="2141575" y="1433600"/>
            <a:ext cx="5390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82" name="Google Shape;1982;p102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03"/>
          <p:cNvSpPr txBox="1"/>
          <p:nvPr/>
        </p:nvSpPr>
        <p:spPr>
          <a:xfrm>
            <a:off x="480900" y="1558800"/>
            <a:ext cx="636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High-Level Research Question</a:t>
            </a:r>
            <a:endParaRPr b="1" sz="30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88" name="Google Shape;1988;p103"/>
          <p:cNvSpPr txBox="1"/>
          <p:nvPr/>
        </p:nvSpPr>
        <p:spPr>
          <a:xfrm>
            <a:off x="378900" y="2242100"/>
            <a:ext cx="87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3F3742"/>
                </a:solidFill>
                <a:latin typeface="Livvic"/>
                <a:ea typeface="Livvic"/>
                <a:cs typeface="Livvic"/>
                <a:sym typeface="Livvic"/>
              </a:rPr>
              <a:t>How to improve fairness in ranking of information access systems (IAS)?</a:t>
            </a:r>
            <a:endParaRPr sz="2100">
              <a:solidFill>
                <a:srgbClr val="3F3742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989" name="Google Shape;1989;p103"/>
          <p:cNvSpPr/>
          <p:nvPr/>
        </p:nvSpPr>
        <p:spPr>
          <a:xfrm>
            <a:off x="123925" y="1406875"/>
            <a:ext cx="9020080" cy="2160287"/>
          </a:xfrm>
          <a:custGeom>
            <a:rect b="b" l="l" r="r" t="t"/>
            <a:pathLst>
              <a:path extrusionOk="0" h="25786" w="17617">
                <a:moveTo>
                  <a:pt x="108" y="1"/>
                </a:moveTo>
                <a:lnTo>
                  <a:pt x="95" y="5963"/>
                </a:lnTo>
                <a:cubicBezTo>
                  <a:pt x="95" y="6968"/>
                  <a:pt x="91" y="7953"/>
                  <a:pt x="91" y="8925"/>
                </a:cubicBezTo>
                <a:cubicBezTo>
                  <a:pt x="87" y="9836"/>
                  <a:pt x="79" y="10772"/>
                  <a:pt x="71" y="11719"/>
                </a:cubicBezTo>
                <a:cubicBezTo>
                  <a:pt x="58" y="12655"/>
                  <a:pt x="54" y="13664"/>
                  <a:pt x="54" y="14571"/>
                </a:cubicBezTo>
                <a:lnTo>
                  <a:pt x="54" y="17193"/>
                </a:lnTo>
                <a:cubicBezTo>
                  <a:pt x="54" y="17608"/>
                  <a:pt x="58" y="18018"/>
                  <a:pt x="54" y="18408"/>
                </a:cubicBezTo>
                <a:cubicBezTo>
                  <a:pt x="54" y="18794"/>
                  <a:pt x="50" y="19159"/>
                  <a:pt x="50" y="19536"/>
                </a:cubicBezTo>
                <a:cubicBezTo>
                  <a:pt x="42" y="20287"/>
                  <a:pt x="34" y="21034"/>
                  <a:pt x="26" y="21777"/>
                </a:cubicBezTo>
                <a:cubicBezTo>
                  <a:pt x="21" y="22146"/>
                  <a:pt x="17" y="22519"/>
                  <a:pt x="13" y="22884"/>
                </a:cubicBezTo>
                <a:cubicBezTo>
                  <a:pt x="13" y="23069"/>
                  <a:pt x="9" y="23254"/>
                  <a:pt x="9" y="23434"/>
                </a:cubicBezTo>
                <a:lnTo>
                  <a:pt x="9" y="23935"/>
                </a:lnTo>
                <a:lnTo>
                  <a:pt x="1" y="25724"/>
                </a:lnTo>
                <a:lnTo>
                  <a:pt x="309" y="25724"/>
                </a:lnTo>
                <a:lnTo>
                  <a:pt x="3300" y="25740"/>
                </a:lnTo>
                <a:lnTo>
                  <a:pt x="5179" y="25744"/>
                </a:lnTo>
                <a:lnTo>
                  <a:pt x="7793" y="25761"/>
                </a:lnTo>
                <a:cubicBezTo>
                  <a:pt x="8104" y="25762"/>
                  <a:pt x="8403" y="25763"/>
                  <a:pt x="8692" y="25763"/>
                </a:cubicBezTo>
                <a:cubicBezTo>
                  <a:pt x="9270" y="25763"/>
                  <a:pt x="9806" y="25761"/>
                  <a:pt x="10304" y="25761"/>
                </a:cubicBezTo>
                <a:lnTo>
                  <a:pt x="12294" y="25757"/>
                </a:lnTo>
                <a:cubicBezTo>
                  <a:pt x="12873" y="25757"/>
                  <a:pt x="13447" y="25765"/>
                  <a:pt x="13973" y="25769"/>
                </a:cubicBezTo>
                <a:cubicBezTo>
                  <a:pt x="15027" y="25777"/>
                  <a:pt x="15918" y="25785"/>
                  <a:pt x="16545" y="25785"/>
                </a:cubicBezTo>
                <a:cubicBezTo>
                  <a:pt x="17173" y="25781"/>
                  <a:pt x="17526" y="25769"/>
                  <a:pt x="17563" y="25749"/>
                </a:cubicBezTo>
                <a:cubicBezTo>
                  <a:pt x="17596" y="25728"/>
                  <a:pt x="17317" y="25703"/>
                  <a:pt x="16783" y="25675"/>
                </a:cubicBezTo>
                <a:cubicBezTo>
                  <a:pt x="16246" y="25646"/>
                  <a:pt x="15470" y="25609"/>
                  <a:pt x="14395" y="25572"/>
                </a:cubicBezTo>
                <a:cubicBezTo>
                  <a:pt x="13858" y="25552"/>
                  <a:pt x="13238" y="25535"/>
                  <a:pt x="12528" y="25523"/>
                </a:cubicBezTo>
                <a:cubicBezTo>
                  <a:pt x="11814" y="25511"/>
                  <a:pt x="11059" y="25502"/>
                  <a:pt x="10300" y="25498"/>
                </a:cubicBezTo>
                <a:cubicBezTo>
                  <a:pt x="9541" y="25494"/>
                  <a:pt x="8774" y="25494"/>
                  <a:pt x="8035" y="25486"/>
                </a:cubicBezTo>
                <a:lnTo>
                  <a:pt x="5405" y="25461"/>
                </a:lnTo>
                <a:lnTo>
                  <a:pt x="3481" y="25449"/>
                </a:lnTo>
                <a:lnTo>
                  <a:pt x="420" y="25441"/>
                </a:lnTo>
                <a:lnTo>
                  <a:pt x="276" y="25441"/>
                </a:lnTo>
                <a:lnTo>
                  <a:pt x="280" y="23988"/>
                </a:lnTo>
                <a:cubicBezTo>
                  <a:pt x="284" y="23644"/>
                  <a:pt x="284" y="23328"/>
                  <a:pt x="284" y="22999"/>
                </a:cubicBezTo>
                <a:cubicBezTo>
                  <a:pt x="284" y="22667"/>
                  <a:pt x="288" y="22322"/>
                  <a:pt x="288" y="21965"/>
                </a:cubicBezTo>
                <a:cubicBezTo>
                  <a:pt x="296" y="21243"/>
                  <a:pt x="301" y="20468"/>
                  <a:pt x="309" y="19631"/>
                </a:cubicBezTo>
                <a:cubicBezTo>
                  <a:pt x="313" y="18777"/>
                  <a:pt x="309" y="17903"/>
                  <a:pt x="309" y="17041"/>
                </a:cubicBezTo>
                <a:cubicBezTo>
                  <a:pt x="305" y="16188"/>
                  <a:pt x="301" y="15310"/>
                  <a:pt x="301" y="14411"/>
                </a:cubicBezTo>
                <a:cubicBezTo>
                  <a:pt x="296" y="13517"/>
                  <a:pt x="296" y="12676"/>
                  <a:pt x="305" y="11728"/>
                </a:cubicBezTo>
                <a:cubicBezTo>
                  <a:pt x="309" y="10792"/>
                  <a:pt x="313" y="9803"/>
                  <a:pt x="313" y="8761"/>
                </a:cubicBezTo>
                <a:cubicBezTo>
                  <a:pt x="313" y="7780"/>
                  <a:pt x="309" y="6783"/>
                  <a:pt x="309" y="5774"/>
                </a:cubicBezTo>
                <a:cubicBezTo>
                  <a:pt x="309" y="3964"/>
                  <a:pt x="305" y="2122"/>
                  <a:pt x="301" y="177"/>
                </a:cubicBezTo>
                <a:lnTo>
                  <a:pt x="6858" y="165"/>
                </a:lnTo>
                <a:lnTo>
                  <a:pt x="10321" y="152"/>
                </a:lnTo>
                <a:cubicBezTo>
                  <a:pt x="10468" y="152"/>
                  <a:pt x="10616" y="152"/>
                  <a:pt x="10764" y="152"/>
                </a:cubicBezTo>
                <a:cubicBezTo>
                  <a:pt x="11720" y="152"/>
                  <a:pt x="12691" y="162"/>
                  <a:pt x="13689" y="173"/>
                </a:cubicBezTo>
                <a:cubicBezTo>
                  <a:pt x="14268" y="177"/>
                  <a:pt x="14847" y="177"/>
                  <a:pt x="15454" y="177"/>
                </a:cubicBezTo>
                <a:cubicBezTo>
                  <a:pt x="16061" y="177"/>
                  <a:pt x="16640" y="173"/>
                  <a:pt x="17198" y="165"/>
                </a:cubicBezTo>
                <a:lnTo>
                  <a:pt x="17407" y="165"/>
                </a:lnTo>
                <a:lnTo>
                  <a:pt x="17407" y="193"/>
                </a:lnTo>
                <a:lnTo>
                  <a:pt x="17407" y="370"/>
                </a:lnTo>
                <a:cubicBezTo>
                  <a:pt x="17407" y="489"/>
                  <a:pt x="17411" y="608"/>
                  <a:pt x="17411" y="723"/>
                </a:cubicBezTo>
                <a:cubicBezTo>
                  <a:pt x="17411" y="957"/>
                  <a:pt x="17415" y="1190"/>
                  <a:pt x="17415" y="1416"/>
                </a:cubicBezTo>
                <a:cubicBezTo>
                  <a:pt x="17415" y="1872"/>
                  <a:pt x="17419" y="2319"/>
                  <a:pt x="17415" y="2766"/>
                </a:cubicBezTo>
                <a:cubicBezTo>
                  <a:pt x="17407" y="3792"/>
                  <a:pt x="17399" y="4830"/>
                  <a:pt x="17391" y="5885"/>
                </a:cubicBezTo>
                <a:cubicBezTo>
                  <a:pt x="17386" y="6951"/>
                  <a:pt x="17391" y="7998"/>
                  <a:pt x="17391" y="8970"/>
                </a:cubicBezTo>
                <a:cubicBezTo>
                  <a:pt x="17395" y="9955"/>
                  <a:pt x="17395" y="10866"/>
                  <a:pt x="17395" y="11765"/>
                </a:cubicBezTo>
                <a:cubicBezTo>
                  <a:pt x="17399" y="12712"/>
                  <a:pt x="17399" y="13611"/>
                  <a:pt x="17403" y="14444"/>
                </a:cubicBezTo>
                <a:cubicBezTo>
                  <a:pt x="17407" y="15277"/>
                  <a:pt x="17407" y="16077"/>
                  <a:pt x="17407" y="16783"/>
                </a:cubicBezTo>
                <a:cubicBezTo>
                  <a:pt x="17403" y="17505"/>
                  <a:pt x="17399" y="18219"/>
                  <a:pt x="17395" y="18908"/>
                </a:cubicBezTo>
                <a:cubicBezTo>
                  <a:pt x="17386" y="19598"/>
                  <a:pt x="17386" y="20271"/>
                  <a:pt x="17386" y="20898"/>
                </a:cubicBezTo>
                <a:cubicBezTo>
                  <a:pt x="17395" y="21498"/>
                  <a:pt x="17399" y="22035"/>
                  <a:pt x="17399" y="22523"/>
                </a:cubicBezTo>
                <a:cubicBezTo>
                  <a:pt x="17411" y="23504"/>
                  <a:pt x="17423" y="24267"/>
                  <a:pt x="17440" y="24792"/>
                </a:cubicBezTo>
                <a:cubicBezTo>
                  <a:pt x="17456" y="25314"/>
                  <a:pt x="17477" y="25597"/>
                  <a:pt x="17501" y="25601"/>
                </a:cubicBezTo>
                <a:cubicBezTo>
                  <a:pt x="17526" y="25601"/>
                  <a:pt x="17542" y="25330"/>
                  <a:pt x="17559" y="24805"/>
                </a:cubicBezTo>
                <a:cubicBezTo>
                  <a:pt x="17571" y="24280"/>
                  <a:pt x="17579" y="23504"/>
                  <a:pt x="17583" y="22519"/>
                </a:cubicBezTo>
                <a:cubicBezTo>
                  <a:pt x="17588" y="22027"/>
                  <a:pt x="17588" y="21477"/>
                  <a:pt x="17588" y="20890"/>
                </a:cubicBezTo>
                <a:cubicBezTo>
                  <a:pt x="17592" y="20345"/>
                  <a:pt x="17596" y="19737"/>
                  <a:pt x="17600" y="19064"/>
                </a:cubicBezTo>
                <a:cubicBezTo>
                  <a:pt x="17608" y="18387"/>
                  <a:pt x="17616" y="17640"/>
                  <a:pt x="17616" y="16808"/>
                </a:cubicBezTo>
                <a:cubicBezTo>
                  <a:pt x="17616" y="15958"/>
                  <a:pt x="17612" y="15133"/>
                  <a:pt x="17608" y="14268"/>
                </a:cubicBezTo>
                <a:cubicBezTo>
                  <a:pt x="17600" y="13410"/>
                  <a:pt x="17596" y="12540"/>
                  <a:pt x="17592" y="11662"/>
                </a:cubicBezTo>
                <a:cubicBezTo>
                  <a:pt x="17588" y="10706"/>
                  <a:pt x="17579" y="9729"/>
                  <a:pt x="17575" y="8761"/>
                </a:cubicBezTo>
                <a:cubicBezTo>
                  <a:pt x="17567" y="7780"/>
                  <a:pt x="17563" y="6828"/>
                  <a:pt x="17567" y="5844"/>
                </a:cubicBezTo>
                <a:cubicBezTo>
                  <a:pt x="17571" y="4846"/>
                  <a:pt x="17575" y="3780"/>
                  <a:pt x="17579" y="2643"/>
                </a:cubicBezTo>
                <a:cubicBezTo>
                  <a:pt x="17583" y="1744"/>
                  <a:pt x="17571" y="854"/>
                  <a:pt x="17559" y="13"/>
                </a:cubicBezTo>
                <a:lnTo>
                  <a:pt x="16787" y="21"/>
                </a:lnTo>
                <a:cubicBezTo>
                  <a:pt x="16254" y="29"/>
                  <a:pt x="15733" y="37"/>
                  <a:pt x="15228" y="37"/>
                </a:cubicBezTo>
                <a:cubicBezTo>
                  <a:pt x="14703" y="37"/>
                  <a:pt x="14157" y="33"/>
                  <a:pt x="13603" y="29"/>
                </a:cubicBezTo>
                <a:cubicBezTo>
                  <a:pt x="12500" y="21"/>
                  <a:pt x="11301" y="9"/>
                  <a:pt x="10091" y="9"/>
                </a:cubicBezTo>
                <a:lnTo>
                  <a:pt x="6603" y="13"/>
                </a:lnTo>
                <a:lnTo>
                  <a:pt x="108" y="1"/>
                </a:lnTo>
                <a:close/>
              </a:path>
            </a:pathLst>
          </a:custGeom>
          <a:solidFill>
            <a:srgbClr val="007D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03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25" y="1068400"/>
            <a:ext cx="3326800" cy="3692251"/>
          </a:xfrm>
          <a:prstGeom prst="rect">
            <a:avLst/>
          </a:prstGeom>
          <a:noFill/>
          <a:ln>
            <a:noFill/>
          </a:ln>
          <a:effectLst>
            <a:outerShdw blurRad="985838" rotWithShape="0" algn="bl" dir="6660000" dist="228600">
              <a:srgbClr val="000000">
                <a:alpha val="34000"/>
              </a:srgbClr>
            </a:outerShdw>
          </a:effectLst>
        </p:spPr>
      </p:pic>
      <p:pic>
        <p:nvPicPr>
          <p:cNvPr id="246" name="Google Shape;2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900" y="97075"/>
            <a:ext cx="3387475" cy="363205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23825">
              <a:srgbClr val="000000">
                <a:alpha val="50000"/>
              </a:srgbClr>
            </a:outerShdw>
          </a:effectLst>
        </p:spPr>
      </p:pic>
      <p:pic>
        <p:nvPicPr>
          <p:cNvPr id="247" name="Google Shape;2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600" y="192150"/>
            <a:ext cx="3949549" cy="4481576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61925">
              <a:srgbClr val="000000">
                <a:alpha val="50000"/>
              </a:srgbClr>
            </a:outerShdw>
          </a:effectLst>
        </p:spPr>
      </p:pic>
      <p:pic>
        <p:nvPicPr>
          <p:cNvPr id="248" name="Google Shape;24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436" y="192150"/>
            <a:ext cx="1157189" cy="17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idx="12" type="sldNum"/>
          </p:nvPr>
        </p:nvSpPr>
        <p:spPr>
          <a:xfrm>
            <a:off x="8259373" y="4760650"/>
            <a:ext cx="325500" cy="266400"/>
          </a:xfrm>
          <a:prstGeom prst="rect">
            <a:avLst/>
          </a:prstGeom>
        </p:spPr>
        <p:txBody>
          <a:bodyPr anchorCtr="0" anchor="ctr" bIns="24100" lIns="24100" spcFirstLastPara="1" rIns="24100" wrap="square" tIns="241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9"/>
          <p:cNvSpPr txBox="1"/>
          <p:nvPr/>
        </p:nvSpPr>
        <p:spPr>
          <a:xfrm>
            <a:off x="251475" y="120925"/>
            <a:ext cx="425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F3742"/>
                </a:solidFill>
                <a:latin typeface="Merriweather"/>
                <a:ea typeface="Merriweather"/>
                <a:cs typeface="Merriweather"/>
                <a:sym typeface="Merriweather"/>
              </a:rPr>
              <a:t>Key Concepts</a:t>
            </a:r>
            <a:endParaRPr b="1" sz="2800">
              <a:solidFill>
                <a:srgbClr val="3F37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5" name="Google Shape;255;p39"/>
          <p:cNvSpPr txBox="1"/>
          <p:nvPr/>
        </p:nvSpPr>
        <p:spPr>
          <a:xfrm>
            <a:off x="547475" y="1161800"/>
            <a:ext cx="7128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Char char="●"/>
            </a:pPr>
            <a:r>
              <a:rPr lang="en" sz="1800">
                <a:latin typeface="Livvic"/>
                <a:ea typeface="Livvic"/>
                <a:cs typeface="Livvic"/>
                <a:sym typeface="Livvic"/>
              </a:rPr>
              <a:t>Bias/ Unfairness</a:t>
            </a:r>
            <a:endParaRPr sz="1800">
              <a:latin typeface="Livvic"/>
              <a:ea typeface="Livvic"/>
              <a:cs typeface="Livvic"/>
              <a:sym typeface="Livv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Char char="●"/>
            </a:pPr>
            <a:r>
              <a:rPr lang="en" sz="1800">
                <a:latin typeface="Livvic"/>
                <a:ea typeface="Livvic"/>
                <a:cs typeface="Livvic"/>
                <a:sym typeface="Livvic"/>
              </a:rPr>
              <a:t>Exposure/Attention</a:t>
            </a:r>
            <a:endParaRPr sz="1800">
              <a:latin typeface="Livvic"/>
              <a:ea typeface="Livvic"/>
              <a:cs typeface="Livvic"/>
              <a:sym typeface="Livv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Char char="●"/>
            </a:pPr>
            <a:r>
              <a:rPr lang="en" sz="1800">
                <a:latin typeface="Livvic"/>
                <a:ea typeface="Livvic"/>
                <a:cs typeface="Livvic"/>
                <a:sym typeface="Livvic"/>
              </a:rPr>
              <a:t>Group-fairness</a:t>
            </a:r>
            <a:endParaRPr sz="1800">
              <a:latin typeface="Livvic"/>
              <a:ea typeface="Livvic"/>
              <a:cs typeface="Livvic"/>
              <a:sym typeface="Livv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Char char="●"/>
            </a:pPr>
            <a:r>
              <a:rPr lang="en" sz="1800">
                <a:latin typeface="Livvic"/>
                <a:ea typeface="Livvic"/>
                <a:cs typeface="Livvic"/>
                <a:sym typeface="Livvic"/>
              </a:rPr>
              <a:t>Sensitive Attributes</a:t>
            </a:r>
            <a:endParaRPr sz="1800">
              <a:latin typeface="Livvic"/>
              <a:ea typeface="Livvic"/>
              <a:cs typeface="Livvic"/>
              <a:sym typeface="Livv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Char char="●"/>
            </a:pPr>
            <a:r>
              <a:rPr lang="en" sz="1800">
                <a:latin typeface="Livvic"/>
                <a:ea typeface="Livvic"/>
                <a:cs typeface="Livvic"/>
                <a:sym typeface="Livvic"/>
              </a:rPr>
              <a:t>Optimization</a:t>
            </a:r>
            <a:endParaRPr sz="1800">
              <a:latin typeface="Livvic"/>
              <a:ea typeface="Livvic"/>
              <a:cs typeface="Livvic"/>
              <a:sym typeface="Livv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Char char="●"/>
            </a:pPr>
            <a:r>
              <a:rPr lang="en" sz="1800">
                <a:latin typeface="Livvic"/>
                <a:ea typeface="Livvic"/>
                <a:cs typeface="Livvic"/>
                <a:sym typeface="Livvic"/>
              </a:rPr>
              <a:t>Re-ranking</a:t>
            </a:r>
            <a:endParaRPr sz="1800"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CE5CD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